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без заголовка" id="{8A4AB6FA-B1DA-41E0-A3AC-E82C7EB96170}">
          <p14:sldIdLst>
            <p14:sldId id="256"/>
            <p14:sldId id="257"/>
            <p14:sldId id="258"/>
            <p14:sldId id="259"/>
            <p14:sldId id="260"/>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59" autoAdjust="0"/>
    <p:restoredTop sz="94660"/>
  </p:normalViewPr>
  <p:slideViewPr>
    <p:cSldViewPr snapToGrid="0">
      <p:cViewPr varScale="1">
        <p:scale>
          <a:sx n="161" d="100"/>
          <a:sy n="161" d="100"/>
        </p:scale>
        <p:origin x="156" y="1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630EA0-2024-BE06-EB9D-0640865B1879}"/>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51FF293-4120-4C0D-2CCF-1F79012C99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407E5AE3-AD2C-F9A6-4EA0-964B6EB7C32A}"/>
              </a:ext>
            </a:extLst>
          </p:cNvPr>
          <p:cNvSpPr>
            <a:spLocks noGrp="1"/>
          </p:cNvSpPr>
          <p:nvPr>
            <p:ph type="dt" sz="half" idx="10"/>
          </p:nvPr>
        </p:nvSpPr>
        <p:spPr/>
        <p:txBody>
          <a:bodyPr/>
          <a:lstStyle/>
          <a:p>
            <a:fld id="{3AC922FD-D719-479C-9801-E591033B7069}" type="datetimeFigureOut">
              <a:rPr lang="ru-RU" smtClean="0"/>
              <a:t>25.12.2023</a:t>
            </a:fld>
            <a:endParaRPr lang="ru-RU"/>
          </a:p>
        </p:txBody>
      </p:sp>
      <p:sp>
        <p:nvSpPr>
          <p:cNvPr id="5" name="Нижний колонтитул 4">
            <a:extLst>
              <a:ext uri="{FF2B5EF4-FFF2-40B4-BE49-F238E27FC236}">
                <a16:creationId xmlns:a16="http://schemas.microsoft.com/office/drawing/2014/main" id="{77AEE56D-8A04-68F0-23C3-1B74546BC0B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DD242FE-7B1B-3CE5-78CF-25F0F5522253}"/>
              </a:ext>
            </a:extLst>
          </p:cNvPr>
          <p:cNvSpPr>
            <a:spLocks noGrp="1"/>
          </p:cNvSpPr>
          <p:nvPr>
            <p:ph type="sldNum" sz="quarter" idx="12"/>
          </p:nvPr>
        </p:nvSpPr>
        <p:spPr/>
        <p:txBody>
          <a:bodyPr/>
          <a:lstStyle/>
          <a:p>
            <a:fld id="{58B9EFFF-4695-4295-8A40-A474AD55DF5E}" type="slidenum">
              <a:rPr lang="ru-RU" smtClean="0"/>
              <a:t>‹#›</a:t>
            </a:fld>
            <a:endParaRPr lang="ru-RU"/>
          </a:p>
        </p:txBody>
      </p:sp>
    </p:spTree>
    <p:extLst>
      <p:ext uri="{BB962C8B-B14F-4D97-AF65-F5344CB8AC3E}">
        <p14:creationId xmlns:p14="http://schemas.microsoft.com/office/powerpoint/2010/main" val="11410644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Click="0">
        <p15:prstTrans prst="origami"/>
      </p:transition>
    </mc:Choice>
    <mc:Fallback>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740B616-9351-A1A6-9458-DC06A5DDDB76}"/>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60FCF0C3-1ED1-9319-B8FE-981F34C56D98}"/>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7B25644-39CE-2DF8-E525-2F5F6DF1BB8C}"/>
              </a:ext>
            </a:extLst>
          </p:cNvPr>
          <p:cNvSpPr>
            <a:spLocks noGrp="1"/>
          </p:cNvSpPr>
          <p:nvPr>
            <p:ph type="dt" sz="half" idx="10"/>
          </p:nvPr>
        </p:nvSpPr>
        <p:spPr/>
        <p:txBody>
          <a:bodyPr/>
          <a:lstStyle/>
          <a:p>
            <a:fld id="{3AC922FD-D719-479C-9801-E591033B7069}" type="datetimeFigureOut">
              <a:rPr lang="ru-RU" smtClean="0"/>
              <a:t>25.12.2023</a:t>
            </a:fld>
            <a:endParaRPr lang="ru-RU"/>
          </a:p>
        </p:txBody>
      </p:sp>
      <p:sp>
        <p:nvSpPr>
          <p:cNvPr id="5" name="Нижний колонтитул 4">
            <a:extLst>
              <a:ext uri="{FF2B5EF4-FFF2-40B4-BE49-F238E27FC236}">
                <a16:creationId xmlns:a16="http://schemas.microsoft.com/office/drawing/2014/main" id="{A6954B7D-6234-80EF-5C24-E0C7EB541E8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64944A6-ACE7-EAB4-C7DE-FDBE40E0DB4F}"/>
              </a:ext>
            </a:extLst>
          </p:cNvPr>
          <p:cNvSpPr>
            <a:spLocks noGrp="1"/>
          </p:cNvSpPr>
          <p:nvPr>
            <p:ph type="sldNum" sz="quarter" idx="12"/>
          </p:nvPr>
        </p:nvSpPr>
        <p:spPr/>
        <p:txBody>
          <a:bodyPr/>
          <a:lstStyle/>
          <a:p>
            <a:fld id="{58B9EFFF-4695-4295-8A40-A474AD55DF5E}" type="slidenum">
              <a:rPr lang="ru-RU" smtClean="0"/>
              <a:t>‹#›</a:t>
            </a:fld>
            <a:endParaRPr lang="ru-RU"/>
          </a:p>
        </p:txBody>
      </p:sp>
    </p:spTree>
    <p:extLst>
      <p:ext uri="{BB962C8B-B14F-4D97-AF65-F5344CB8AC3E}">
        <p14:creationId xmlns:p14="http://schemas.microsoft.com/office/powerpoint/2010/main" val="41063040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Click="0">
        <p15:prstTrans prst="origami"/>
      </p:transition>
    </mc:Choice>
    <mc:Fallback>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8503B37-0546-FA87-E730-9FE6DE698220}"/>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2ACDE13-6862-393D-C5DD-6F6CAFACBE20}"/>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DDF4DE0-BCC8-ECFC-CCFE-31153BA693A9}"/>
              </a:ext>
            </a:extLst>
          </p:cNvPr>
          <p:cNvSpPr>
            <a:spLocks noGrp="1"/>
          </p:cNvSpPr>
          <p:nvPr>
            <p:ph type="dt" sz="half" idx="10"/>
          </p:nvPr>
        </p:nvSpPr>
        <p:spPr/>
        <p:txBody>
          <a:bodyPr/>
          <a:lstStyle/>
          <a:p>
            <a:fld id="{3AC922FD-D719-479C-9801-E591033B7069}" type="datetimeFigureOut">
              <a:rPr lang="ru-RU" smtClean="0"/>
              <a:t>25.12.2023</a:t>
            </a:fld>
            <a:endParaRPr lang="ru-RU"/>
          </a:p>
        </p:txBody>
      </p:sp>
      <p:sp>
        <p:nvSpPr>
          <p:cNvPr id="5" name="Нижний колонтитул 4">
            <a:extLst>
              <a:ext uri="{FF2B5EF4-FFF2-40B4-BE49-F238E27FC236}">
                <a16:creationId xmlns:a16="http://schemas.microsoft.com/office/drawing/2014/main" id="{61CFB1C7-C1D8-E9F1-EE6C-2EEB39E0425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6D520F0-F9F6-38CC-2585-7B95FD4B174B}"/>
              </a:ext>
            </a:extLst>
          </p:cNvPr>
          <p:cNvSpPr>
            <a:spLocks noGrp="1"/>
          </p:cNvSpPr>
          <p:nvPr>
            <p:ph type="sldNum" sz="quarter" idx="12"/>
          </p:nvPr>
        </p:nvSpPr>
        <p:spPr/>
        <p:txBody>
          <a:bodyPr/>
          <a:lstStyle/>
          <a:p>
            <a:fld id="{58B9EFFF-4695-4295-8A40-A474AD55DF5E}" type="slidenum">
              <a:rPr lang="ru-RU" smtClean="0"/>
              <a:t>‹#›</a:t>
            </a:fld>
            <a:endParaRPr lang="ru-RU"/>
          </a:p>
        </p:txBody>
      </p:sp>
    </p:spTree>
    <p:extLst>
      <p:ext uri="{BB962C8B-B14F-4D97-AF65-F5344CB8AC3E}">
        <p14:creationId xmlns:p14="http://schemas.microsoft.com/office/powerpoint/2010/main" val="9569194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Click="0">
        <p15:prstTrans prst="origami"/>
      </p:transition>
    </mc:Choice>
    <mc:Fallback>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6BE6591-3A3D-A6F2-80F6-DA9A93F6047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D4E7074-6432-F30D-B2D2-D6DE2FFE1BF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5ED055B-5E47-A759-8F3D-088C0A99C876}"/>
              </a:ext>
            </a:extLst>
          </p:cNvPr>
          <p:cNvSpPr>
            <a:spLocks noGrp="1"/>
          </p:cNvSpPr>
          <p:nvPr>
            <p:ph type="dt" sz="half" idx="10"/>
          </p:nvPr>
        </p:nvSpPr>
        <p:spPr/>
        <p:txBody>
          <a:bodyPr/>
          <a:lstStyle/>
          <a:p>
            <a:fld id="{3AC922FD-D719-479C-9801-E591033B7069}" type="datetimeFigureOut">
              <a:rPr lang="ru-RU" smtClean="0"/>
              <a:t>25.12.2023</a:t>
            </a:fld>
            <a:endParaRPr lang="ru-RU"/>
          </a:p>
        </p:txBody>
      </p:sp>
      <p:sp>
        <p:nvSpPr>
          <p:cNvPr id="5" name="Нижний колонтитул 4">
            <a:extLst>
              <a:ext uri="{FF2B5EF4-FFF2-40B4-BE49-F238E27FC236}">
                <a16:creationId xmlns:a16="http://schemas.microsoft.com/office/drawing/2014/main" id="{E5D40060-7F83-F374-5812-7C9FF0BFDEE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10B993F-FFD7-5FF0-45F0-3BD8F379AD25}"/>
              </a:ext>
            </a:extLst>
          </p:cNvPr>
          <p:cNvSpPr>
            <a:spLocks noGrp="1"/>
          </p:cNvSpPr>
          <p:nvPr>
            <p:ph type="sldNum" sz="quarter" idx="12"/>
          </p:nvPr>
        </p:nvSpPr>
        <p:spPr/>
        <p:txBody>
          <a:bodyPr/>
          <a:lstStyle/>
          <a:p>
            <a:fld id="{58B9EFFF-4695-4295-8A40-A474AD55DF5E}" type="slidenum">
              <a:rPr lang="ru-RU" smtClean="0"/>
              <a:t>‹#›</a:t>
            </a:fld>
            <a:endParaRPr lang="ru-RU"/>
          </a:p>
        </p:txBody>
      </p:sp>
    </p:spTree>
    <p:extLst>
      <p:ext uri="{BB962C8B-B14F-4D97-AF65-F5344CB8AC3E}">
        <p14:creationId xmlns:p14="http://schemas.microsoft.com/office/powerpoint/2010/main" val="648750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Click="0">
        <p15:prstTrans prst="origami"/>
      </p:transition>
    </mc:Choice>
    <mc:Fallback>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FC4619-EFB0-D487-11A6-11A1C491C2D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C1E7DDB9-8516-ADAE-4FF2-02780A6330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A22B79B2-DA2A-3AFC-1522-F4DD005915E0}"/>
              </a:ext>
            </a:extLst>
          </p:cNvPr>
          <p:cNvSpPr>
            <a:spLocks noGrp="1"/>
          </p:cNvSpPr>
          <p:nvPr>
            <p:ph type="dt" sz="half" idx="10"/>
          </p:nvPr>
        </p:nvSpPr>
        <p:spPr/>
        <p:txBody>
          <a:bodyPr/>
          <a:lstStyle/>
          <a:p>
            <a:fld id="{3AC922FD-D719-479C-9801-E591033B7069}" type="datetimeFigureOut">
              <a:rPr lang="ru-RU" smtClean="0"/>
              <a:t>25.12.2023</a:t>
            </a:fld>
            <a:endParaRPr lang="ru-RU"/>
          </a:p>
        </p:txBody>
      </p:sp>
      <p:sp>
        <p:nvSpPr>
          <p:cNvPr id="5" name="Нижний колонтитул 4">
            <a:extLst>
              <a:ext uri="{FF2B5EF4-FFF2-40B4-BE49-F238E27FC236}">
                <a16:creationId xmlns:a16="http://schemas.microsoft.com/office/drawing/2014/main" id="{5EE85B5B-5B0F-C927-5C88-363756DADFD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C1394A7-FD3F-1861-C129-2D2C68EAB1DD}"/>
              </a:ext>
            </a:extLst>
          </p:cNvPr>
          <p:cNvSpPr>
            <a:spLocks noGrp="1"/>
          </p:cNvSpPr>
          <p:nvPr>
            <p:ph type="sldNum" sz="quarter" idx="12"/>
          </p:nvPr>
        </p:nvSpPr>
        <p:spPr/>
        <p:txBody>
          <a:bodyPr/>
          <a:lstStyle/>
          <a:p>
            <a:fld id="{58B9EFFF-4695-4295-8A40-A474AD55DF5E}" type="slidenum">
              <a:rPr lang="ru-RU" smtClean="0"/>
              <a:t>‹#›</a:t>
            </a:fld>
            <a:endParaRPr lang="ru-RU"/>
          </a:p>
        </p:txBody>
      </p:sp>
    </p:spTree>
    <p:extLst>
      <p:ext uri="{BB962C8B-B14F-4D97-AF65-F5344CB8AC3E}">
        <p14:creationId xmlns:p14="http://schemas.microsoft.com/office/powerpoint/2010/main" val="22546321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Click="0">
        <p15:prstTrans prst="origami"/>
      </p:transition>
    </mc:Choice>
    <mc:Fallback>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8D3F9F-B3C6-F31F-A73A-B1514CC823F8}"/>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188A4034-F4DA-F7F4-6E11-A9001FDB3D0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DA946140-F26A-2346-B4B4-A30FFC69DD0E}"/>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997C8B8D-2C0B-959E-F15A-419F3300236A}"/>
              </a:ext>
            </a:extLst>
          </p:cNvPr>
          <p:cNvSpPr>
            <a:spLocks noGrp="1"/>
          </p:cNvSpPr>
          <p:nvPr>
            <p:ph type="dt" sz="half" idx="10"/>
          </p:nvPr>
        </p:nvSpPr>
        <p:spPr/>
        <p:txBody>
          <a:bodyPr/>
          <a:lstStyle/>
          <a:p>
            <a:fld id="{3AC922FD-D719-479C-9801-E591033B7069}" type="datetimeFigureOut">
              <a:rPr lang="ru-RU" smtClean="0"/>
              <a:t>25.12.2023</a:t>
            </a:fld>
            <a:endParaRPr lang="ru-RU"/>
          </a:p>
        </p:txBody>
      </p:sp>
      <p:sp>
        <p:nvSpPr>
          <p:cNvPr id="6" name="Нижний колонтитул 5">
            <a:extLst>
              <a:ext uri="{FF2B5EF4-FFF2-40B4-BE49-F238E27FC236}">
                <a16:creationId xmlns:a16="http://schemas.microsoft.com/office/drawing/2014/main" id="{0E641C59-8EAD-4224-F751-7F9ADACE643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5159790B-9413-8410-2226-7E99BB391CD3}"/>
              </a:ext>
            </a:extLst>
          </p:cNvPr>
          <p:cNvSpPr>
            <a:spLocks noGrp="1"/>
          </p:cNvSpPr>
          <p:nvPr>
            <p:ph type="sldNum" sz="quarter" idx="12"/>
          </p:nvPr>
        </p:nvSpPr>
        <p:spPr/>
        <p:txBody>
          <a:bodyPr/>
          <a:lstStyle/>
          <a:p>
            <a:fld id="{58B9EFFF-4695-4295-8A40-A474AD55DF5E}" type="slidenum">
              <a:rPr lang="ru-RU" smtClean="0"/>
              <a:t>‹#›</a:t>
            </a:fld>
            <a:endParaRPr lang="ru-RU"/>
          </a:p>
        </p:txBody>
      </p:sp>
    </p:spTree>
    <p:extLst>
      <p:ext uri="{BB962C8B-B14F-4D97-AF65-F5344CB8AC3E}">
        <p14:creationId xmlns:p14="http://schemas.microsoft.com/office/powerpoint/2010/main" val="6203505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Click="0">
        <p15:prstTrans prst="origami"/>
      </p:transition>
    </mc:Choice>
    <mc:Fallback>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BD940C-523E-C5B5-1D16-9CC001EB9C5F}"/>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CCEFFD73-E213-BB56-6F48-83A7E3E19D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FFB37D47-5B45-5502-A275-58659C1619F2}"/>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387E7747-A967-652D-9772-A6555F85AF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FA0B70E-F7C6-2A27-D20D-19DECB7995E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12DE5ACC-578F-4640-B2A8-07EEDE4A90F2}"/>
              </a:ext>
            </a:extLst>
          </p:cNvPr>
          <p:cNvSpPr>
            <a:spLocks noGrp="1"/>
          </p:cNvSpPr>
          <p:nvPr>
            <p:ph type="dt" sz="half" idx="10"/>
          </p:nvPr>
        </p:nvSpPr>
        <p:spPr/>
        <p:txBody>
          <a:bodyPr/>
          <a:lstStyle/>
          <a:p>
            <a:fld id="{3AC922FD-D719-479C-9801-E591033B7069}" type="datetimeFigureOut">
              <a:rPr lang="ru-RU" smtClean="0"/>
              <a:t>25.12.2023</a:t>
            </a:fld>
            <a:endParaRPr lang="ru-RU"/>
          </a:p>
        </p:txBody>
      </p:sp>
      <p:sp>
        <p:nvSpPr>
          <p:cNvPr id="8" name="Нижний колонтитул 7">
            <a:extLst>
              <a:ext uri="{FF2B5EF4-FFF2-40B4-BE49-F238E27FC236}">
                <a16:creationId xmlns:a16="http://schemas.microsoft.com/office/drawing/2014/main" id="{7A029522-88DD-8261-C882-E91FE77944A0}"/>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8A40CB32-B2DC-DD4F-B3A8-5342A5A29F4D}"/>
              </a:ext>
            </a:extLst>
          </p:cNvPr>
          <p:cNvSpPr>
            <a:spLocks noGrp="1"/>
          </p:cNvSpPr>
          <p:nvPr>
            <p:ph type="sldNum" sz="quarter" idx="12"/>
          </p:nvPr>
        </p:nvSpPr>
        <p:spPr/>
        <p:txBody>
          <a:bodyPr/>
          <a:lstStyle/>
          <a:p>
            <a:fld id="{58B9EFFF-4695-4295-8A40-A474AD55DF5E}" type="slidenum">
              <a:rPr lang="ru-RU" smtClean="0"/>
              <a:t>‹#›</a:t>
            </a:fld>
            <a:endParaRPr lang="ru-RU"/>
          </a:p>
        </p:txBody>
      </p:sp>
    </p:spTree>
    <p:extLst>
      <p:ext uri="{BB962C8B-B14F-4D97-AF65-F5344CB8AC3E}">
        <p14:creationId xmlns:p14="http://schemas.microsoft.com/office/powerpoint/2010/main" val="36320172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Click="0">
        <p15:prstTrans prst="origami"/>
      </p:transition>
    </mc:Choice>
    <mc:Fallback>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775E1-EB9A-8A25-7947-ACF4755116F1}"/>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A026EBA8-571C-E9A5-12EF-6321BC74756F}"/>
              </a:ext>
            </a:extLst>
          </p:cNvPr>
          <p:cNvSpPr>
            <a:spLocks noGrp="1"/>
          </p:cNvSpPr>
          <p:nvPr>
            <p:ph type="dt" sz="half" idx="10"/>
          </p:nvPr>
        </p:nvSpPr>
        <p:spPr/>
        <p:txBody>
          <a:bodyPr/>
          <a:lstStyle/>
          <a:p>
            <a:fld id="{3AC922FD-D719-479C-9801-E591033B7069}" type="datetimeFigureOut">
              <a:rPr lang="ru-RU" smtClean="0"/>
              <a:t>25.12.2023</a:t>
            </a:fld>
            <a:endParaRPr lang="ru-RU"/>
          </a:p>
        </p:txBody>
      </p:sp>
      <p:sp>
        <p:nvSpPr>
          <p:cNvPr id="4" name="Нижний колонтитул 3">
            <a:extLst>
              <a:ext uri="{FF2B5EF4-FFF2-40B4-BE49-F238E27FC236}">
                <a16:creationId xmlns:a16="http://schemas.microsoft.com/office/drawing/2014/main" id="{64D5950B-05C9-1868-C4BE-6167FEE720C5}"/>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551ABD05-6F4B-7A39-8A2D-AECC5A40D1D1}"/>
              </a:ext>
            </a:extLst>
          </p:cNvPr>
          <p:cNvSpPr>
            <a:spLocks noGrp="1"/>
          </p:cNvSpPr>
          <p:nvPr>
            <p:ph type="sldNum" sz="quarter" idx="12"/>
          </p:nvPr>
        </p:nvSpPr>
        <p:spPr/>
        <p:txBody>
          <a:bodyPr/>
          <a:lstStyle/>
          <a:p>
            <a:fld id="{58B9EFFF-4695-4295-8A40-A474AD55DF5E}" type="slidenum">
              <a:rPr lang="ru-RU" smtClean="0"/>
              <a:t>‹#›</a:t>
            </a:fld>
            <a:endParaRPr lang="ru-RU"/>
          </a:p>
        </p:txBody>
      </p:sp>
    </p:spTree>
    <p:extLst>
      <p:ext uri="{BB962C8B-B14F-4D97-AF65-F5344CB8AC3E}">
        <p14:creationId xmlns:p14="http://schemas.microsoft.com/office/powerpoint/2010/main" val="24829302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Click="0">
        <p15:prstTrans prst="origami"/>
      </p:transition>
    </mc:Choice>
    <mc:Fallback>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FE3C1EB8-525E-2C9C-4884-2820D30D55AD}"/>
              </a:ext>
            </a:extLst>
          </p:cNvPr>
          <p:cNvSpPr>
            <a:spLocks noGrp="1"/>
          </p:cNvSpPr>
          <p:nvPr>
            <p:ph type="dt" sz="half" idx="10"/>
          </p:nvPr>
        </p:nvSpPr>
        <p:spPr/>
        <p:txBody>
          <a:bodyPr/>
          <a:lstStyle/>
          <a:p>
            <a:fld id="{3AC922FD-D719-479C-9801-E591033B7069}" type="datetimeFigureOut">
              <a:rPr lang="ru-RU" smtClean="0"/>
              <a:t>25.12.2023</a:t>
            </a:fld>
            <a:endParaRPr lang="ru-RU"/>
          </a:p>
        </p:txBody>
      </p:sp>
      <p:sp>
        <p:nvSpPr>
          <p:cNvPr id="3" name="Нижний колонтитул 2">
            <a:extLst>
              <a:ext uri="{FF2B5EF4-FFF2-40B4-BE49-F238E27FC236}">
                <a16:creationId xmlns:a16="http://schemas.microsoft.com/office/drawing/2014/main" id="{79485D68-568C-FD06-AF4C-06A81778539A}"/>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7C05A4A9-FEF6-4966-7D75-C70AE3984C19}"/>
              </a:ext>
            </a:extLst>
          </p:cNvPr>
          <p:cNvSpPr>
            <a:spLocks noGrp="1"/>
          </p:cNvSpPr>
          <p:nvPr>
            <p:ph type="sldNum" sz="quarter" idx="12"/>
          </p:nvPr>
        </p:nvSpPr>
        <p:spPr/>
        <p:txBody>
          <a:bodyPr/>
          <a:lstStyle/>
          <a:p>
            <a:fld id="{58B9EFFF-4695-4295-8A40-A474AD55DF5E}" type="slidenum">
              <a:rPr lang="ru-RU" smtClean="0"/>
              <a:t>‹#›</a:t>
            </a:fld>
            <a:endParaRPr lang="ru-RU"/>
          </a:p>
        </p:txBody>
      </p:sp>
    </p:spTree>
    <p:extLst>
      <p:ext uri="{BB962C8B-B14F-4D97-AF65-F5344CB8AC3E}">
        <p14:creationId xmlns:p14="http://schemas.microsoft.com/office/powerpoint/2010/main" val="29257677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Click="0">
        <p15:prstTrans prst="origami"/>
      </p:transition>
    </mc:Choice>
    <mc:Fallback>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9D15255-4C63-48AE-BAD1-83967F0E9EC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BFB9FC5C-4062-306B-9296-6EB0B86EEE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A64DD55-A3FA-BB7B-C542-30BDBD458F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62D6544-036C-F065-A1C1-90B1BC516281}"/>
              </a:ext>
            </a:extLst>
          </p:cNvPr>
          <p:cNvSpPr>
            <a:spLocks noGrp="1"/>
          </p:cNvSpPr>
          <p:nvPr>
            <p:ph type="dt" sz="half" idx="10"/>
          </p:nvPr>
        </p:nvSpPr>
        <p:spPr/>
        <p:txBody>
          <a:bodyPr/>
          <a:lstStyle/>
          <a:p>
            <a:fld id="{3AC922FD-D719-479C-9801-E591033B7069}" type="datetimeFigureOut">
              <a:rPr lang="ru-RU" smtClean="0"/>
              <a:t>25.12.2023</a:t>
            </a:fld>
            <a:endParaRPr lang="ru-RU"/>
          </a:p>
        </p:txBody>
      </p:sp>
      <p:sp>
        <p:nvSpPr>
          <p:cNvPr id="6" name="Нижний колонтитул 5">
            <a:extLst>
              <a:ext uri="{FF2B5EF4-FFF2-40B4-BE49-F238E27FC236}">
                <a16:creationId xmlns:a16="http://schemas.microsoft.com/office/drawing/2014/main" id="{7A88BC8F-00B5-E208-BD91-BC4A005691D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23EF996-B78E-1C28-2F24-5FA5D489073B}"/>
              </a:ext>
            </a:extLst>
          </p:cNvPr>
          <p:cNvSpPr>
            <a:spLocks noGrp="1"/>
          </p:cNvSpPr>
          <p:nvPr>
            <p:ph type="sldNum" sz="quarter" idx="12"/>
          </p:nvPr>
        </p:nvSpPr>
        <p:spPr/>
        <p:txBody>
          <a:bodyPr/>
          <a:lstStyle/>
          <a:p>
            <a:fld id="{58B9EFFF-4695-4295-8A40-A474AD55DF5E}" type="slidenum">
              <a:rPr lang="ru-RU" smtClean="0"/>
              <a:t>‹#›</a:t>
            </a:fld>
            <a:endParaRPr lang="ru-RU"/>
          </a:p>
        </p:txBody>
      </p:sp>
    </p:spTree>
    <p:extLst>
      <p:ext uri="{BB962C8B-B14F-4D97-AF65-F5344CB8AC3E}">
        <p14:creationId xmlns:p14="http://schemas.microsoft.com/office/powerpoint/2010/main" val="35439003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Click="0">
        <p15:prstTrans prst="origami"/>
      </p:transition>
    </mc:Choice>
    <mc:Fallback>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ACA9C1-34DE-357B-FC5E-A832BEE7ADB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E81BFD9C-09C6-892C-0FD1-DA7F5D8D8D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6BA0BEEA-9AE0-9E46-4994-A4AC4B9205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F5B3C72E-77F6-AA66-370D-D6546A8381CC}"/>
              </a:ext>
            </a:extLst>
          </p:cNvPr>
          <p:cNvSpPr>
            <a:spLocks noGrp="1"/>
          </p:cNvSpPr>
          <p:nvPr>
            <p:ph type="dt" sz="half" idx="10"/>
          </p:nvPr>
        </p:nvSpPr>
        <p:spPr/>
        <p:txBody>
          <a:bodyPr/>
          <a:lstStyle/>
          <a:p>
            <a:fld id="{3AC922FD-D719-479C-9801-E591033B7069}" type="datetimeFigureOut">
              <a:rPr lang="ru-RU" smtClean="0"/>
              <a:t>25.12.2023</a:t>
            </a:fld>
            <a:endParaRPr lang="ru-RU"/>
          </a:p>
        </p:txBody>
      </p:sp>
      <p:sp>
        <p:nvSpPr>
          <p:cNvPr id="6" name="Нижний колонтитул 5">
            <a:extLst>
              <a:ext uri="{FF2B5EF4-FFF2-40B4-BE49-F238E27FC236}">
                <a16:creationId xmlns:a16="http://schemas.microsoft.com/office/drawing/2014/main" id="{1434A1F9-4B16-DD35-37C6-C64E8DC81B2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9D42F51-69CA-52C6-350F-0A724378E82E}"/>
              </a:ext>
            </a:extLst>
          </p:cNvPr>
          <p:cNvSpPr>
            <a:spLocks noGrp="1"/>
          </p:cNvSpPr>
          <p:nvPr>
            <p:ph type="sldNum" sz="quarter" idx="12"/>
          </p:nvPr>
        </p:nvSpPr>
        <p:spPr/>
        <p:txBody>
          <a:bodyPr/>
          <a:lstStyle/>
          <a:p>
            <a:fld id="{58B9EFFF-4695-4295-8A40-A474AD55DF5E}" type="slidenum">
              <a:rPr lang="ru-RU" smtClean="0"/>
              <a:t>‹#›</a:t>
            </a:fld>
            <a:endParaRPr lang="ru-RU"/>
          </a:p>
        </p:txBody>
      </p:sp>
    </p:spTree>
    <p:extLst>
      <p:ext uri="{BB962C8B-B14F-4D97-AF65-F5344CB8AC3E}">
        <p14:creationId xmlns:p14="http://schemas.microsoft.com/office/powerpoint/2010/main" val="32586329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Click="0">
        <p15:prstTrans prst="origami"/>
      </p:transition>
    </mc:Choice>
    <mc:Fallback>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33A2E1-5336-B253-D9D3-E79755B683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814BC97F-D2A2-CF9B-7C43-6C43516529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179217B-3DA1-994F-E41E-C80535916D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C922FD-D719-479C-9801-E591033B7069}" type="datetimeFigureOut">
              <a:rPr lang="ru-RU" smtClean="0"/>
              <a:t>25.12.2023</a:t>
            </a:fld>
            <a:endParaRPr lang="ru-RU"/>
          </a:p>
        </p:txBody>
      </p:sp>
      <p:sp>
        <p:nvSpPr>
          <p:cNvPr id="5" name="Нижний колонтитул 4">
            <a:extLst>
              <a:ext uri="{FF2B5EF4-FFF2-40B4-BE49-F238E27FC236}">
                <a16:creationId xmlns:a16="http://schemas.microsoft.com/office/drawing/2014/main" id="{AFE3D862-17E8-CD5E-8B49-904B9F88CF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29299765-FF54-1E3C-10AD-0D929248A9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B9EFFF-4695-4295-8A40-A474AD55DF5E}" type="slidenum">
              <a:rPr lang="ru-RU" smtClean="0"/>
              <a:t>‹#›</a:t>
            </a:fld>
            <a:endParaRPr lang="ru-RU"/>
          </a:p>
        </p:txBody>
      </p:sp>
    </p:spTree>
    <p:extLst>
      <p:ext uri="{BB962C8B-B14F-4D97-AF65-F5344CB8AC3E}">
        <p14:creationId xmlns:p14="http://schemas.microsoft.com/office/powerpoint/2010/main" val="1840978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p14:dur="3250" advClick="0">
        <p15:prstTrans prst="origami"/>
      </p:transition>
    </mc:Choice>
    <mc:Fallback>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ru.wikipedia.org/wiki/16_%D0%BC%D0%B0%D1%80%D1%82%D0%B0" TargetMode="External"/><Relationship Id="rId13" Type="http://schemas.openxmlformats.org/officeDocument/2006/relationships/image" Target="../media/image4.png"/><Relationship Id="rId3" Type="http://schemas.openxmlformats.org/officeDocument/2006/relationships/hyperlink" Target="https://ru.wikipedia.org/wiki/%D0%A2%D0%9D%D0%A2" TargetMode="External"/><Relationship Id="rId7" Type="http://schemas.openxmlformats.org/officeDocument/2006/relationships/hyperlink" Target="https://ru.wikipedia.org/wiki/2023_%D0%B3%D0%BE%D0%B4" TargetMode="External"/><Relationship Id="rId12" Type="http://schemas.openxmlformats.org/officeDocument/2006/relationships/image" Target="../media/image3.jpg"/><Relationship Id="rId2" Type="http://schemas.openxmlformats.org/officeDocument/2006/relationships/hyperlink" Target="https://ru.wikipedia.org/wiki/%D0%A0%D0%BE%D1%81%D1%81%D0%B8%D1%8F" TargetMode="External"/><Relationship Id="rId1" Type="http://schemas.openxmlformats.org/officeDocument/2006/relationships/slideLayout" Target="../slideLayouts/slideLayout2.xml"/><Relationship Id="rId6" Type="http://schemas.openxmlformats.org/officeDocument/2006/relationships/hyperlink" Target="https://ru.wikipedia.org/wiki/6_%D0%B0%D0%BF%D1%80%D0%B5%D0%BB%D1%8F" TargetMode="External"/><Relationship Id="rId11" Type="http://schemas.openxmlformats.org/officeDocument/2006/relationships/image" Target="../media/image2.png"/><Relationship Id="rId5" Type="http://schemas.openxmlformats.org/officeDocument/2006/relationships/hyperlink" Target="https://ru.wikipedia.org/wiki/2016_%D0%B3%D0%BE%D0%B4" TargetMode="External"/><Relationship Id="rId10" Type="http://schemas.openxmlformats.org/officeDocument/2006/relationships/hyperlink" Target="https://ru.wikipedia.org/wiki/%D0%98%D0%BC%D0%BF%D1%80%D0%BE%D0%B2%D0%B8%D0%B7%D0%B0%D1%82%D0%BE%D1%80%D1%8B_(%D1%82%D0%B5%D0%BB%D0%B5%D1%88%D0%BE%D1%83)#cite_note-:3-21" TargetMode="External"/><Relationship Id="rId4" Type="http://schemas.openxmlformats.org/officeDocument/2006/relationships/hyperlink" Target="https://ru.wikipedia.org/wiki/5_%D1%84%D0%B5%D0%B2%D1%80%D0%B0%D0%BB%D1%8F" TargetMode="External"/><Relationship Id="rId9" Type="http://schemas.openxmlformats.org/officeDocument/2006/relationships/hyperlink" Target="https://ru.wikipedia.org/wiki/%D0%A1%D0%A2%D0%A1"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ru.wikipedia.org/w/index.php?title=%D0%94%D1%80%D0%B0%D0%BC%D0%B0%D1%82%D0%B8%D1%87%D0%B5%D1%81%D0%BA%D0%BE%D0%BC_%D0%9B%D0%B8%D1%86%D0%B5%D0%B9%D1%81%D0%BA%D0%BE%D0%BC_%D1%82%D0%B5%D0%B0%D1%82%D1%80%D0%B5&amp;action=edit&amp;redlink=1" TargetMode="External"/><Relationship Id="rId13" Type="http://schemas.openxmlformats.org/officeDocument/2006/relationships/hyperlink" Target="https://ru.wikipedia.org/w/index.php?title=%D0%A2%D0%B5%D0%B0%D1%82%D1%80_%D0%BF%D0%BB%D0%B0%D1%81%D1%82%D0%B8%D1%87%D0%B5%D1%81%D0%BA%D0%BE%D0%B9_%D0%B4%D1%80%D0%B0%D0%BC%D1%8B_%C2%AB%D0%A7%D0%B5%D0%BB%D0%BE%D0%92%D0%95%D0%9A%C2%BB&amp;action=edit&amp;redlink=1" TargetMode="External"/><Relationship Id="rId18" Type="http://schemas.openxmlformats.org/officeDocument/2006/relationships/hyperlink" Target="https://24smi.org/celebrity/434-mikhail-galustian.html" TargetMode="External"/><Relationship Id="rId26" Type="http://schemas.openxmlformats.org/officeDocument/2006/relationships/hyperlink" Target="https://ru.wikipedia.org/wiki/%D0%A3%D1%85%D0%BE%D0%BB%D0%BE%D0%B2%D0%BE" TargetMode="External"/><Relationship Id="rId39" Type="http://schemas.openxmlformats.org/officeDocument/2006/relationships/hyperlink" Target="https://ru.wikipedia.org/w/index.php?title=%D0%90%D0%BD%D1%82%D0%BE%D0%BD_%D0%97%D0%B0%D1%85%D0%B0%D1%80%D1%8C%D0%B8%D0%BD&amp;action=edit&amp;redlink=1" TargetMode="External"/><Relationship Id="rId3" Type="http://schemas.openxmlformats.org/officeDocument/2006/relationships/hyperlink" Target="https://ru.wikipedia.org/wiki/1983_%D0%B3%D0%BE%D0%B4" TargetMode="External"/><Relationship Id="rId21" Type="http://schemas.openxmlformats.org/officeDocument/2006/relationships/hyperlink" Target="https://ru.wikipedia.org/wiki/%D0%A8%D0%B0%D1%81%D1%82%D1%83%D0%BD,_%D0%90%D0%BD%D1%82%D0%BE%D0%BD_%D0%90%D0%BD%D0%B4%D1%80%D0%B5%D0%B5%D0%B2%D0%B8%D1%87#cite_note-:4-11" TargetMode="External"/><Relationship Id="rId34" Type="http://schemas.openxmlformats.org/officeDocument/2006/relationships/hyperlink" Target="https://ru.wikipedia.org/w/index.php?title=%D0%A3%D0%B1%D0%BE%D0%B9%D0%BD%D0%B0%D1%8F_%D0%BB%D0%B8%D0%B3%D0%B0&amp;action=edit&amp;redlink=1" TargetMode="External"/><Relationship Id="rId42" Type="http://schemas.openxmlformats.org/officeDocument/2006/relationships/hyperlink" Target="https://ru.wikipedia.org/w/index.php?title=%D0%91%D0%B8%D1%82%D0%B2%D0%B0_%D0%B7%D0%B0_%D1%8D%D1%84%D0%B8%D1%80&amp;action=edit&amp;redlink=1" TargetMode="External"/><Relationship Id="rId7" Type="http://schemas.openxmlformats.org/officeDocument/2006/relationships/hyperlink" Target="https://ru.wikipedia.org/wiki/%D0%9F%D0%BE%D0%BF%D0%BE%D0%B2,_%D0%90%D1%80%D1%81%D0%B5%D0%BD%D0%B8%D0%B9_%D0%A1%D0%B5%D1%80%D0%B3%D0%B5%D0%B5%D0%B2%D0%B8%D1%87#cite_note-:2-4" TargetMode="External"/><Relationship Id="rId12" Type="http://schemas.openxmlformats.org/officeDocument/2006/relationships/hyperlink" Target="https://ru.wikipedia.org/wiki/%D0%A3%D0%BB%D0%B0%D0%BD-%D0%A3%D0%B4%D1%8D" TargetMode="External"/><Relationship Id="rId17" Type="http://schemas.openxmlformats.org/officeDocument/2006/relationships/hyperlink" Target="https://24smi.org/celebrity/88238-kvn.html" TargetMode="External"/><Relationship Id="rId25" Type="http://schemas.openxmlformats.org/officeDocument/2006/relationships/hyperlink" Target="https://ru.wikipedia.org/wiki/%D0%A8%D0%B0%D1%81%D1%82%D1%83%D0%BD,_%D0%90%D0%BD%D1%82%D0%BE%D0%BD_%D0%90%D0%BD%D0%B4%D1%80%D0%B5%D0%B5%D0%B2%D0%B8%D1%87#cite_note-13" TargetMode="External"/><Relationship Id="rId33" Type="http://schemas.openxmlformats.org/officeDocument/2006/relationships/hyperlink" Target="https://ru.wikipedia.org/w/index.php?title=%D0%A1%D0%BC%D0%B5%D1%85_%D0%B1%D0%B5%D0%B7_%D0%BF%D1%80%D0%B0%D0%B2%D0%B8%D0%BB&amp;action=edit&amp;redlink=1" TargetMode="External"/><Relationship Id="rId38" Type="http://schemas.openxmlformats.org/officeDocument/2006/relationships/hyperlink" Target="https://ru.wikipedia.org/wiki/%D0%9F%D0%BE%D0%BF%D0%BE%D0%B2,_%D0%90%D1%80%D1%81%D0%B5%D0%BD%D0%B8%D0%B9_%D0%A1%D0%B5%D1%80%D0%B3%D0%B5%D0%B5%D0%B2%D0%B8%D1%87" TargetMode="External"/><Relationship Id="rId2" Type="http://schemas.openxmlformats.org/officeDocument/2006/relationships/hyperlink" Target="https://ru.wikipedia.org/wiki/%D0%9C%D0%B0%D1%80%D1%82" TargetMode="External"/><Relationship Id="rId16" Type="http://schemas.openxmlformats.org/officeDocument/2006/relationships/hyperlink" Target="https://ru.wikipedia.org/wiki/%D0%9F%D0%BE%D0%BF%D0%BE%D0%B2,_%D0%90%D1%80%D1%81%D0%B5%D0%BD%D0%B8%D0%B9_%D0%A1%D0%B5%D1%80%D0%B3%D0%B5%D0%B5%D0%B2%D0%B8%D1%87#cite_note-8" TargetMode="External"/><Relationship Id="rId20" Type="http://schemas.openxmlformats.org/officeDocument/2006/relationships/hyperlink" Target="https://ru.wikipedia.org/wiki/%D0%9A%D0%BB%D1%83%D0%B1_%D0%B2%D0%B5%D1%81%D1%91%D0%BB%D1%8B%D1%85_%D0%B8_%D0%BD%D0%B0%D1%85%D0%BE%D0%B4%D1%87%D0%B8%D0%B2%D1%8B%D1%85" TargetMode="External"/><Relationship Id="rId29" Type="http://schemas.openxmlformats.org/officeDocument/2006/relationships/hyperlink" Target="https://ru.wikipedia.org/wiki/%D0%9D%D0%BE%D0%B2%D0%BE%D0%BA%D1%83%D0%B1%D0%B0%D0%BD%D1%81%D0%BA" TargetMode="External"/><Relationship Id="rId41" Type="http://schemas.openxmlformats.org/officeDocument/2006/relationships/hyperlink" Target="https://ru.wikipedia.org/wiki/%D0%98%D0%BC%D0%BF%D1%80%D0%BE%D0%B2%D0%B8%D0%B7%D0%B0%D1%86%D0%B8%D1%8F_(%D1%82%D0%B5%D0%BB%D0%B5%D1%88%D0%BE%D1%83)" TargetMode="External"/><Relationship Id="rId1" Type="http://schemas.openxmlformats.org/officeDocument/2006/relationships/slideLayout" Target="../slideLayouts/slideLayout3.xml"/><Relationship Id="rId6" Type="http://schemas.openxmlformats.org/officeDocument/2006/relationships/hyperlink" Target="https://ru.wikipedia.org/wiki/%D0%9E%D0%BC%D1%81%D0%BA%D0%B8%D0%B9_%D0%B3%D0%BE%D1%81%D1%83%D0%B4%D0%B0%D1%80%D1%81%D1%82%D0%B2%D0%B5%D0%BD%D0%BD%D1%8B%D0%B9_%D1%83%D0%BD%D0%B8%D0%B2%D0%B5%D1%80%D1%81%D0%B8%D1%82%D0%B5%D1%82_%D0%B8%D0%BC%D0%B5%D0%BD%D0%B8_%D0%A4._%D0%9C._%D0%94%D0%BE%D1%81%D1%82%D0%BE%D0%B5%D0%B2%D1%81%D0%BA%D0%BE%D0%B3%D0%BE" TargetMode="External"/><Relationship Id="rId11" Type="http://schemas.openxmlformats.org/officeDocument/2006/relationships/hyperlink" Target="https://ru.wikipedia.org/wiki/%D0%9E%D0%BC%D1%81%D0%BA" TargetMode="External"/><Relationship Id="rId24" Type="http://schemas.openxmlformats.org/officeDocument/2006/relationships/hyperlink" Target="https://ru.wikipedia.org/wiki/%D0%A8%D0%B0%D1%81%D1%82%D1%83%D0%BD,_%D0%90%D0%BD%D1%82%D0%BE%D0%BD_%D0%90%D0%BD%D0%B4%D1%80%D0%B5%D0%B5%D0%B2%D0%B8%D1%87#cite_note-12" TargetMode="External"/><Relationship Id="rId32" Type="http://schemas.openxmlformats.org/officeDocument/2006/relationships/hyperlink" Target="https://ru.wikipedia.org/wiki/%D0%9C%D0%B0%D1%82%D0%B2%D0%B8%D0%B5%D0%BD%D0%BA%D0%BE,_%D0%A1%D0%B5%D1%80%D0%B3%D0%B5%D0%B9_%D0%91%D0%BE%D1%80%D0%B8%D1%81%D0%BE%D0%B2%D0%B8%D1%87#cite_note-:5-4" TargetMode="External"/><Relationship Id="rId37" Type="http://schemas.openxmlformats.org/officeDocument/2006/relationships/hyperlink" Target="https://ru.wikipedia.org/w/index.php?title=Cra%D0%97%D1%83&amp;action=edit&amp;redlink=1" TargetMode="External"/><Relationship Id="rId40" Type="http://schemas.openxmlformats.org/officeDocument/2006/relationships/hyperlink" Target="https://ru.wikipedia.org/wiki/%D0%9C%D0%B0%D1%82%D0%B2%D0%B8%D0%B5%D0%BD%D0%BA%D0%BE,_%D0%A1%D0%B5%D1%80%D0%B3%D0%B5%D0%B9_%D0%91%D0%BE%D1%80%D0%B8%D1%81%D0%BE%D0%B2%D0%B8%D1%87#cite_note-:6-6" TargetMode="External"/><Relationship Id="rId45" Type="http://schemas.openxmlformats.org/officeDocument/2006/relationships/image" Target="../media/image7.jpg"/><Relationship Id="rId5" Type="http://schemas.openxmlformats.org/officeDocument/2006/relationships/hyperlink" Target="https://ru.wikipedia.org/wiki/%D0%9F%D0%BE%D0%BF%D0%BE%D0%B2,_%D0%90%D1%80%D1%81%D0%B5%D0%BD%D0%B8%D0%B9_%D0%A1%D0%B5%D1%80%D0%B3%D0%B5%D0%B5%D0%B2%D0%B8%D1%87#cite_note-:1-3" TargetMode="External"/><Relationship Id="rId15" Type="http://schemas.openxmlformats.org/officeDocument/2006/relationships/hyperlink" Target="https://ru.wikipedia.org/wiki/%D0%9F%D0%BE%D0%BF%D0%BE%D0%B2,_%D0%90%D1%80%D1%81%D0%B5%D0%BD%D0%B8%D0%B9_%D0%A1%D0%B5%D1%80%D0%B3%D0%B5%D0%B5%D0%B2%D0%B8%D1%87#cite_note-:6-7" TargetMode="External"/><Relationship Id="rId23" Type="http://schemas.openxmlformats.org/officeDocument/2006/relationships/hyperlink" Target="https://ru.wikipedia.org/w/index.php?title=%D0%9F%D0%BE%D0%B7%D0%BE%D0%B2,_%D0%94%D0%BC%D0%B8%D1%82%D1%80%D0%B8%D0%B9_%D0%A2%D0%B5%D0%BC%D1%83%D1%80%D0%BE%D0%B2%D0%B8%D1%87&amp;action=edit&amp;redlink=1" TargetMode="External"/><Relationship Id="rId28" Type="http://schemas.openxmlformats.org/officeDocument/2006/relationships/hyperlink" Target="https://ru.wikipedia.org/wiki/%D0%9C%D0%B0%D1%82%D0%B2%D0%B8%D0%B5%D0%BD%D0%BA%D0%BE,_%D0%A1%D0%B5%D1%80%D0%B3%D0%B5%D0%B9_%D0%91%D0%BE%D1%80%D0%B8%D1%81%D0%BE%D0%B2%D0%B8%D1%87#cite_note-:1-2" TargetMode="External"/><Relationship Id="rId36" Type="http://schemas.openxmlformats.org/officeDocument/2006/relationships/hyperlink" Target="https://ru.wikipedia.org/wiki/%D0%9C%D0%B0%D1%82%D0%B2%D0%B8%D0%B5%D0%BD%D0%BA%D0%BE,_%D0%A1%D0%B5%D1%80%D0%B3%D0%B5%D0%B9_%D0%91%D0%BE%D1%80%D0%B8%D1%81%D0%BE%D0%B2%D0%B8%D1%87#cite_note-:3-5" TargetMode="External"/><Relationship Id="rId10" Type="http://schemas.openxmlformats.org/officeDocument/2006/relationships/hyperlink" Target="https://ru.wikipedia.org/wiki/%D0%9F%D0%BE%D0%BF%D0%BE%D0%B2,_%D0%90%D1%80%D1%81%D0%B5%D0%BD%D0%B8%D0%B9_%D0%A1%D0%B5%D1%80%D0%B3%D0%B5%D0%B5%D0%B2%D0%B8%D1%87#cite_note-6" TargetMode="External"/><Relationship Id="rId19" Type="http://schemas.openxmlformats.org/officeDocument/2006/relationships/hyperlink" Target="https://24smi.org/celebrity/416-sergei-svetlakov.html" TargetMode="External"/><Relationship Id="rId31" Type="http://schemas.openxmlformats.org/officeDocument/2006/relationships/hyperlink" Target="https://ru.wikipedia.org/wiki/%D0%9C%D0%B0%D1%82%D0%B2%D0%B8%D0%B5%D0%BD%D0%BA%D0%BE,_%D0%A1%D0%B5%D1%80%D0%B3%D0%B5%D0%B9_%D0%91%D0%BE%D1%80%D0%B8%D1%81%D0%BE%D0%B2%D0%B8%D1%87#cite_note-:2-3" TargetMode="External"/><Relationship Id="rId44" Type="http://schemas.openxmlformats.org/officeDocument/2006/relationships/image" Target="../media/image6.jpg"/><Relationship Id="rId4" Type="http://schemas.openxmlformats.org/officeDocument/2006/relationships/hyperlink" Target="https://ru.wikipedia.org/wiki/%D0%9F%D0%BE%D0%BF%D0%BE%D0%B2,_%D0%90%D1%80%D1%81%D0%B5%D0%BD%D0%B8%D0%B9_%D0%A1%D0%B5%D1%80%D0%B3%D0%B5%D0%B5%D0%B2%D0%B8%D1%87#cite_note-:0-2" TargetMode="External"/><Relationship Id="rId9" Type="http://schemas.openxmlformats.org/officeDocument/2006/relationships/hyperlink" Target="https://ru.wikipedia.org/wiki/%D0%9F%D0%BE%D0%BF%D0%BE%D0%B2,_%D0%90%D1%80%D1%81%D0%B5%D0%BD%D0%B8%D0%B9_%D0%A1%D0%B5%D1%80%D0%B3%D0%B5%D0%B5%D0%B2%D0%B8%D1%87#cite_note-:3-5" TargetMode="External"/><Relationship Id="rId14" Type="http://schemas.openxmlformats.org/officeDocument/2006/relationships/hyperlink" Target="https://ru.wikipedia.org/wiki/%D0%A1%D0%B0%D0%BD%D0%BA%D1%82-%D0%9F%D0%B5%D1%82%D0%B5%D1%80%D0%B1%D1%83%D1%80%D0%B3" TargetMode="External"/><Relationship Id="rId22" Type="http://schemas.openxmlformats.org/officeDocument/2006/relationships/hyperlink" Target="https://ru.wikipedia.org/wiki/%D0%A8%D0%B0%D1%81%D1%82%D1%83%D0%BD,_%D0%90%D0%BD%D1%82%D0%BE%D0%BD_%D0%90%D0%BD%D0%B4%D1%80%D0%B5%D0%B5%D0%B2%D0%B8%D1%87#cite_note-:0-3" TargetMode="External"/><Relationship Id="rId27" Type="http://schemas.openxmlformats.org/officeDocument/2006/relationships/hyperlink" Target="https://ru.wikipedia.org/wiki/%D0%A0%D1%8F%D0%B7%D0%B0%D0%BD%D1%81%D0%BA%D0%B0%D1%8F_%D0%BE%D0%B1%D0%BB%D0%B0%D1%81%D1%82%D1%8C" TargetMode="External"/><Relationship Id="rId30" Type="http://schemas.openxmlformats.org/officeDocument/2006/relationships/hyperlink" Target="https://ru.wikipedia.org/wiki/%D0%90%D1%80%D0%BC%D0%B0%D0%B2%D0%B8%D1%80_(%D0%A0%D0%BE%D1%81%D1%81%D0%B8%D1%8F)" TargetMode="External"/><Relationship Id="rId35" Type="http://schemas.openxmlformats.org/officeDocument/2006/relationships/hyperlink" Target="https://ru.wikipedia.org/w/index.php?title=Comedy_Club_Saint-Petersburg&amp;action=edit&amp;redlink=1" TargetMode="External"/><Relationship Id="rId43" Type="http://schemas.openxmlformats.org/officeDocument/2006/relationships/image" Target="../media/image5.jpg"/></Relationships>
</file>

<file path=ppt/slides/_rels/slide4.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 Id="rId9"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3.xml"/><Relationship Id="rId5" Type="http://schemas.openxmlformats.org/officeDocument/2006/relationships/image" Target="../media/image19.jp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3" Type="http://schemas.openxmlformats.org/officeDocument/2006/relationships/hyperlink" Target="https://ru.wikipedia.org/wiki/Baza" TargetMode="External"/><Relationship Id="rId2" Type="http://schemas.openxmlformats.org/officeDocument/2006/relationships/hyperlink" Target="https://ru.wikipedia.org/wiki/2022_%D0%B3%D0%BE%D0%B4" TargetMode="External"/><Relationship Id="rId1" Type="http://schemas.openxmlformats.org/officeDocument/2006/relationships/slideLayout" Target="../slideLayouts/slideLayout3.xml"/><Relationship Id="rId6" Type="http://schemas.openxmlformats.org/officeDocument/2006/relationships/image" Target="../media/image20.jpg"/><Relationship Id="rId5" Type="http://schemas.openxmlformats.org/officeDocument/2006/relationships/hyperlink" Target="https://ru.wikipedia.org/wiki/Rutube" TargetMode="External"/><Relationship Id="rId4" Type="http://schemas.openxmlformats.org/officeDocument/2006/relationships/hyperlink" Target="https://ru.wikipedia.org/wiki/%D0%9A%D0%B0%D0%BD%D0%B4%D0%B5%D0%BB%D0%B0%D0%BA%D0%B8,_%D0%A2%D0%B8%D0%BD%D0%B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799D5B-92FA-CD22-AD45-DD5F8D9A8665}"/>
              </a:ext>
            </a:extLst>
          </p:cNvPr>
          <p:cNvSpPr>
            <a:spLocks noGrp="1"/>
          </p:cNvSpPr>
          <p:nvPr>
            <p:ph type="ctrTitle"/>
          </p:nvPr>
        </p:nvSpPr>
        <p:spPr/>
        <p:txBody>
          <a:bodyPr/>
          <a:lstStyle/>
          <a:p>
            <a:r>
              <a:rPr lang="ru-RU" sz="8000" b="1" dirty="0">
                <a:solidFill>
                  <a:srgbClr val="0070C0"/>
                </a:solidFill>
                <a:effectLst>
                  <a:outerShdw blurRad="50800" dist="38100" dir="8100000" algn="tr" rotWithShape="0">
                    <a:prstClr val="black">
                      <a:alpha val="40000"/>
                    </a:prstClr>
                  </a:outerShdw>
                </a:effectLst>
              </a:rPr>
              <a:t>Импровизаторы</a:t>
            </a:r>
            <a:r>
              <a:rPr lang="ru-RU" dirty="0"/>
              <a:t> </a:t>
            </a:r>
          </a:p>
        </p:txBody>
      </p:sp>
      <p:sp>
        <p:nvSpPr>
          <p:cNvPr id="3" name="Подзаголовок 2">
            <a:extLst>
              <a:ext uri="{FF2B5EF4-FFF2-40B4-BE49-F238E27FC236}">
                <a16:creationId xmlns:a16="http://schemas.microsoft.com/office/drawing/2014/main" id="{1D1B895C-832E-0456-0EBF-470525AD407E}"/>
              </a:ext>
            </a:extLst>
          </p:cNvPr>
          <p:cNvSpPr>
            <a:spLocks noGrp="1"/>
          </p:cNvSpPr>
          <p:nvPr>
            <p:ph type="subTitle" idx="1"/>
          </p:nvPr>
        </p:nvSpPr>
        <p:spPr>
          <a:xfrm>
            <a:off x="1524000" y="3284776"/>
            <a:ext cx="9144000" cy="1754235"/>
          </a:xfrm>
        </p:spPr>
        <p:txBody>
          <a:bodyPr/>
          <a:lstStyle/>
          <a:p>
            <a:r>
              <a:rPr lang="ru-RU" dirty="0">
                <a:solidFill>
                  <a:schemeClr val="accent1">
                    <a:lumMod val="50000"/>
                  </a:schemeClr>
                </a:solidFill>
              </a:rPr>
              <a:t>Юмористическое шоу </a:t>
            </a:r>
          </a:p>
        </p:txBody>
      </p:sp>
      <p:sp>
        <p:nvSpPr>
          <p:cNvPr id="4" name="Звезда: 5 точек 3">
            <a:extLst>
              <a:ext uri="{FF2B5EF4-FFF2-40B4-BE49-F238E27FC236}">
                <a16:creationId xmlns:a16="http://schemas.microsoft.com/office/drawing/2014/main" id="{C3DC2397-F54A-24B1-80DA-540D4974884C}"/>
              </a:ext>
            </a:extLst>
          </p:cNvPr>
          <p:cNvSpPr/>
          <p:nvPr/>
        </p:nvSpPr>
        <p:spPr>
          <a:xfrm>
            <a:off x="580821" y="192299"/>
            <a:ext cx="2001475" cy="1938685"/>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везда: 5 точек 4">
            <a:extLst>
              <a:ext uri="{FF2B5EF4-FFF2-40B4-BE49-F238E27FC236}">
                <a16:creationId xmlns:a16="http://schemas.microsoft.com/office/drawing/2014/main" id="{A5D02B1C-4457-C2D3-9054-4D124B9F510C}"/>
              </a:ext>
            </a:extLst>
          </p:cNvPr>
          <p:cNvSpPr/>
          <p:nvPr/>
        </p:nvSpPr>
        <p:spPr>
          <a:xfrm>
            <a:off x="10089624" y="3095507"/>
            <a:ext cx="1781706" cy="2227616"/>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Звезда: 5 точек 5">
            <a:extLst>
              <a:ext uri="{FF2B5EF4-FFF2-40B4-BE49-F238E27FC236}">
                <a16:creationId xmlns:a16="http://schemas.microsoft.com/office/drawing/2014/main" id="{94C38351-BD4D-F9CA-71B2-90BF2F27C967}"/>
              </a:ext>
            </a:extLst>
          </p:cNvPr>
          <p:cNvSpPr/>
          <p:nvPr/>
        </p:nvSpPr>
        <p:spPr>
          <a:xfrm>
            <a:off x="5820632" y="776267"/>
            <a:ext cx="804515" cy="770746"/>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Звезда: 5 точек 6">
            <a:extLst>
              <a:ext uri="{FF2B5EF4-FFF2-40B4-BE49-F238E27FC236}">
                <a16:creationId xmlns:a16="http://schemas.microsoft.com/office/drawing/2014/main" id="{0412B91E-D735-528E-DA27-E143E988D31D}"/>
              </a:ext>
            </a:extLst>
          </p:cNvPr>
          <p:cNvSpPr/>
          <p:nvPr/>
        </p:nvSpPr>
        <p:spPr>
          <a:xfrm>
            <a:off x="1131554" y="4069893"/>
            <a:ext cx="784892" cy="74957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Рисунок 10">
            <a:extLst>
              <a:ext uri="{FF2B5EF4-FFF2-40B4-BE49-F238E27FC236}">
                <a16:creationId xmlns:a16="http://schemas.microsoft.com/office/drawing/2014/main" id="{2A5EF809-DB62-D2AF-6273-3B2A1C290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3537" y="3709426"/>
            <a:ext cx="6599404" cy="2894034"/>
          </a:xfrm>
          <a:prstGeom prst="rect">
            <a:avLst/>
          </a:prstGeom>
        </p:spPr>
      </p:pic>
      <p:sp>
        <p:nvSpPr>
          <p:cNvPr id="12" name="Звезда: 5 точек 11">
            <a:extLst>
              <a:ext uri="{FF2B5EF4-FFF2-40B4-BE49-F238E27FC236}">
                <a16:creationId xmlns:a16="http://schemas.microsoft.com/office/drawing/2014/main" id="{16108070-9EF3-8E9B-A725-E1EA62B7688D}"/>
              </a:ext>
            </a:extLst>
          </p:cNvPr>
          <p:cNvSpPr/>
          <p:nvPr/>
        </p:nvSpPr>
        <p:spPr>
          <a:xfrm>
            <a:off x="9735286" y="534335"/>
            <a:ext cx="1361789" cy="1254609"/>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a:extLst>
              <a:ext uri="{FF2B5EF4-FFF2-40B4-BE49-F238E27FC236}">
                <a16:creationId xmlns:a16="http://schemas.microsoft.com/office/drawing/2014/main" id="{BAAEB7FB-6647-19CE-41AC-4081F4D26FC3}"/>
              </a:ext>
            </a:extLst>
          </p:cNvPr>
          <p:cNvSpPr txBox="1"/>
          <p:nvPr/>
        </p:nvSpPr>
        <p:spPr>
          <a:xfrm>
            <a:off x="394407" y="5546472"/>
            <a:ext cx="2374301" cy="646331"/>
          </a:xfrm>
          <a:prstGeom prst="rect">
            <a:avLst/>
          </a:prstGeom>
          <a:noFill/>
        </p:spPr>
        <p:txBody>
          <a:bodyPr wrap="square" rtlCol="0">
            <a:spAutoFit/>
          </a:bodyPr>
          <a:lstStyle/>
          <a:p>
            <a:r>
              <a:rPr lang="ru-RU" dirty="0"/>
              <a:t>Автор:</a:t>
            </a:r>
            <a:endParaRPr lang="ru-RU" i="1" dirty="0"/>
          </a:p>
          <a:p>
            <a:r>
              <a:rPr lang="ru-RU" i="1" dirty="0"/>
              <a:t>Ибрагимова Диана</a:t>
            </a:r>
          </a:p>
        </p:txBody>
      </p:sp>
    </p:spTree>
    <p:extLst>
      <p:ext uri="{BB962C8B-B14F-4D97-AF65-F5344CB8AC3E}">
        <p14:creationId xmlns:p14="http://schemas.microsoft.com/office/powerpoint/2010/main" val="10990430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transition>
    </mc:Choice>
    <mc:Fallback>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Звезда: 5 точек 13">
            <a:extLst>
              <a:ext uri="{FF2B5EF4-FFF2-40B4-BE49-F238E27FC236}">
                <a16:creationId xmlns:a16="http://schemas.microsoft.com/office/drawing/2014/main" id="{8AFF7D07-077D-8042-FFFA-845873002C5D}"/>
              </a:ext>
            </a:extLst>
          </p:cNvPr>
          <p:cNvSpPr/>
          <p:nvPr/>
        </p:nvSpPr>
        <p:spPr>
          <a:xfrm>
            <a:off x="5762697" y="183425"/>
            <a:ext cx="1750187" cy="1357119"/>
          </a:xfrm>
          <a:prstGeom prst="star5">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Звезда: 5 точек 12">
            <a:extLst>
              <a:ext uri="{FF2B5EF4-FFF2-40B4-BE49-F238E27FC236}">
                <a16:creationId xmlns:a16="http://schemas.microsoft.com/office/drawing/2014/main" id="{67EFE89A-8356-A2A1-B672-5520AE46246D}"/>
              </a:ext>
            </a:extLst>
          </p:cNvPr>
          <p:cNvSpPr/>
          <p:nvPr/>
        </p:nvSpPr>
        <p:spPr>
          <a:xfrm>
            <a:off x="467542" y="74476"/>
            <a:ext cx="5184359" cy="3843790"/>
          </a:xfrm>
          <a:prstGeom prst="star5">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везда: 5 точек 9">
            <a:extLst>
              <a:ext uri="{FF2B5EF4-FFF2-40B4-BE49-F238E27FC236}">
                <a16:creationId xmlns:a16="http://schemas.microsoft.com/office/drawing/2014/main" id="{179A6754-1AB3-2E9D-79B3-C2F0B27A3B05}"/>
              </a:ext>
            </a:extLst>
          </p:cNvPr>
          <p:cNvSpPr/>
          <p:nvPr/>
        </p:nvSpPr>
        <p:spPr>
          <a:xfrm>
            <a:off x="7764815" y="183425"/>
            <a:ext cx="3790002" cy="3451222"/>
          </a:xfrm>
          <a:prstGeom prst="star5">
            <a:avLst/>
          </a:prstGeom>
          <a:ln>
            <a:noFill/>
          </a:ln>
          <a:effectLst>
            <a:innerShdw blurRad="63500" dist="50800">
              <a:prstClr val="black">
                <a:alpha val="50000"/>
              </a:prstClr>
            </a:inn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Заголовок 1">
            <a:extLst>
              <a:ext uri="{FF2B5EF4-FFF2-40B4-BE49-F238E27FC236}">
                <a16:creationId xmlns:a16="http://schemas.microsoft.com/office/drawing/2014/main" id="{E31B0E31-2008-9D1E-50F9-36C03960F214}"/>
              </a:ext>
            </a:extLst>
          </p:cNvPr>
          <p:cNvSpPr>
            <a:spLocks noGrp="1"/>
          </p:cNvSpPr>
          <p:nvPr>
            <p:ph type="title"/>
          </p:nvPr>
        </p:nvSpPr>
        <p:spPr>
          <a:xfrm>
            <a:off x="578338" y="613508"/>
            <a:ext cx="11258062" cy="1077180"/>
          </a:xfrm>
        </p:spPr>
        <p:txBody>
          <a:bodyPr>
            <a:normAutofit fontScale="90000"/>
          </a:bodyPr>
          <a:lstStyle/>
          <a:p>
            <a:r>
              <a:rPr lang="ru-RU" sz="2000" b="1" i="0" dirty="0">
                <a:solidFill>
                  <a:srgbClr val="202122"/>
                </a:solidFill>
                <a:effectLst/>
                <a:latin typeface="Arial" panose="020B0604020202020204" pitchFamily="34" charset="0"/>
              </a:rPr>
              <a:t>«Импровизаторы»</a:t>
            </a:r>
            <a:r>
              <a:rPr lang="ru-RU" sz="2000" b="0" i="0" dirty="0">
                <a:solidFill>
                  <a:srgbClr val="202122"/>
                </a:solidFill>
                <a:effectLst/>
                <a:latin typeface="Arial" panose="020B0604020202020204" pitchFamily="34" charset="0"/>
              </a:rPr>
              <a:t> — </a:t>
            </a:r>
            <a:r>
              <a:rPr lang="ru-RU" sz="2000" b="0" i="0" u="none" strike="noStrike" dirty="0">
                <a:solidFill>
                  <a:srgbClr val="0645AD"/>
                </a:solidFill>
                <a:effectLst/>
                <a:latin typeface="Arial" panose="020B0604020202020204" pitchFamily="34" charset="0"/>
                <a:hlinkClick r:id="rId2" tooltip="Россия"/>
              </a:rPr>
              <a:t>российское</a:t>
            </a:r>
            <a:r>
              <a:rPr lang="ru-RU" sz="2000" b="0" i="0" dirty="0">
                <a:solidFill>
                  <a:srgbClr val="202122"/>
                </a:solidFill>
                <a:effectLst/>
                <a:latin typeface="Arial" panose="020B0604020202020204" pitchFamily="34" charset="0"/>
              </a:rPr>
              <a:t> еженедельное телевизионное шоу, построено на импровизационных играх, которые артисты разыгрывают без подготовки, основываясь только на тех данных, которые они получают от ведущего или гостей программы.</a:t>
            </a:r>
            <a:br>
              <a:rPr lang="ru-RU" sz="2000" b="0" i="0" dirty="0">
                <a:solidFill>
                  <a:srgbClr val="202122"/>
                </a:solidFill>
                <a:effectLst/>
                <a:latin typeface="Arial" panose="020B0604020202020204" pitchFamily="34" charset="0"/>
              </a:rPr>
            </a:br>
            <a:r>
              <a:rPr lang="ru-RU" sz="2000" b="0" i="0" dirty="0">
                <a:solidFill>
                  <a:srgbClr val="202122"/>
                </a:solidFill>
                <a:effectLst/>
                <a:latin typeface="Arial" panose="020B0604020202020204" pitchFamily="34" charset="0"/>
              </a:rPr>
              <a:t>Премьера шоу состоялась на телеканале </a:t>
            </a:r>
            <a:r>
              <a:rPr lang="ru-RU" sz="2000" b="0" i="0" u="none" strike="noStrike" dirty="0">
                <a:solidFill>
                  <a:srgbClr val="0645AD"/>
                </a:solidFill>
                <a:effectLst/>
                <a:latin typeface="Arial" panose="020B0604020202020204" pitchFamily="34" charset="0"/>
                <a:hlinkClick r:id="rId3" tooltip="ТНТ"/>
              </a:rPr>
              <a:t>ТНТ</a:t>
            </a:r>
            <a:r>
              <a:rPr lang="ru-RU" sz="2000" b="0" i="0" dirty="0">
                <a:solidFill>
                  <a:srgbClr val="202122"/>
                </a:solidFill>
                <a:effectLst/>
                <a:latin typeface="Arial" panose="020B0604020202020204" pitchFamily="34" charset="0"/>
              </a:rPr>
              <a:t> под названием </a:t>
            </a:r>
            <a:r>
              <a:rPr lang="ru-RU" sz="2000" b="1" i="0" dirty="0">
                <a:solidFill>
                  <a:srgbClr val="202122"/>
                </a:solidFill>
                <a:effectLst/>
                <a:latin typeface="Arial" panose="020B0604020202020204" pitchFamily="34" charset="0"/>
              </a:rPr>
              <a:t>«Импровизация»</a:t>
            </a:r>
            <a:r>
              <a:rPr lang="ru-RU" sz="2000" b="0" i="0" dirty="0">
                <a:solidFill>
                  <a:srgbClr val="202122"/>
                </a:solidFill>
                <a:effectLst/>
                <a:latin typeface="Arial" panose="020B0604020202020204" pitchFamily="34" charset="0"/>
              </a:rPr>
              <a:t>. Шоу выходило с </a:t>
            </a:r>
            <a:r>
              <a:rPr lang="ru-RU" sz="2000" b="0" i="0" u="none" strike="noStrike" dirty="0">
                <a:solidFill>
                  <a:srgbClr val="0645AD"/>
                </a:solidFill>
                <a:effectLst/>
                <a:latin typeface="Arial" panose="020B0604020202020204" pitchFamily="34" charset="0"/>
                <a:hlinkClick r:id="rId4" tooltip="5 февраля"/>
              </a:rPr>
              <a:t>5 февраля</a:t>
            </a:r>
            <a:r>
              <a:rPr lang="ru-RU" sz="2000" b="0" i="0" dirty="0">
                <a:solidFill>
                  <a:srgbClr val="202122"/>
                </a:solidFill>
                <a:effectLst/>
                <a:latin typeface="Arial" panose="020B0604020202020204" pitchFamily="34" charset="0"/>
              </a:rPr>
              <a:t> </a:t>
            </a:r>
            <a:r>
              <a:rPr lang="ru-RU" sz="2000" b="0" i="0" u="none" strike="noStrike" dirty="0">
                <a:solidFill>
                  <a:srgbClr val="0645AD"/>
                </a:solidFill>
                <a:effectLst/>
                <a:latin typeface="Arial" panose="020B0604020202020204" pitchFamily="34" charset="0"/>
                <a:hlinkClick r:id="rId5" tooltip="2016 год"/>
              </a:rPr>
              <a:t>2016</a:t>
            </a:r>
            <a:r>
              <a:rPr lang="ru-RU" sz="2000" b="0" i="0" dirty="0">
                <a:solidFill>
                  <a:srgbClr val="202122"/>
                </a:solidFill>
                <a:effectLst/>
                <a:latin typeface="Arial" panose="020B0604020202020204" pitchFamily="34" charset="0"/>
              </a:rPr>
              <a:t> по </a:t>
            </a:r>
            <a:r>
              <a:rPr lang="ru-RU" sz="2000" b="0" i="0" u="none" strike="noStrike" dirty="0">
                <a:solidFill>
                  <a:srgbClr val="0645AD"/>
                </a:solidFill>
                <a:effectLst/>
                <a:latin typeface="Arial" panose="020B0604020202020204" pitchFamily="34" charset="0"/>
                <a:hlinkClick r:id="rId6" tooltip="6 апреля"/>
              </a:rPr>
              <a:t>6 апреля</a:t>
            </a:r>
            <a:r>
              <a:rPr lang="ru-RU" sz="2000" b="0" i="0" dirty="0">
                <a:solidFill>
                  <a:srgbClr val="202122"/>
                </a:solidFill>
                <a:effectLst/>
                <a:latin typeface="Arial" panose="020B0604020202020204" pitchFamily="34" charset="0"/>
              </a:rPr>
              <a:t> </a:t>
            </a:r>
            <a:r>
              <a:rPr lang="ru-RU" sz="2000" b="0" i="0" u="none" strike="noStrike" dirty="0">
                <a:solidFill>
                  <a:srgbClr val="0645AD"/>
                </a:solidFill>
                <a:effectLst/>
                <a:latin typeface="Arial" panose="020B0604020202020204" pitchFamily="34" charset="0"/>
                <a:hlinkClick r:id="rId7" tooltip="2023 год"/>
              </a:rPr>
              <a:t>2023 года</a:t>
            </a:r>
            <a:r>
              <a:rPr lang="ru-RU" sz="2000" b="0" i="0" dirty="0">
                <a:solidFill>
                  <a:srgbClr val="202122"/>
                </a:solidFill>
                <a:effectLst/>
                <a:latin typeface="Arial" panose="020B0604020202020204" pitchFamily="34" charset="0"/>
              </a:rPr>
              <a:t>. С </a:t>
            </a:r>
            <a:r>
              <a:rPr lang="ru-RU" sz="2000" b="0" i="0" u="none" strike="noStrike" dirty="0">
                <a:solidFill>
                  <a:srgbClr val="0645AD"/>
                </a:solidFill>
                <a:effectLst/>
                <a:latin typeface="Arial" panose="020B0604020202020204" pitchFamily="34" charset="0"/>
                <a:hlinkClick r:id="rId8" tooltip="16 марта"/>
              </a:rPr>
              <a:t>16 марта</a:t>
            </a:r>
            <a:r>
              <a:rPr lang="ru-RU" sz="2000" b="0" i="0" dirty="0">
                <a:solidFill>
                  <a:srgbClr val="202122"/>
                </a:solidFill>
                <a:effectLst/>
                <a:latin typeface="Arial" panose="020B0604020202020204" pitchFamily="34" charset="0"/>
              </a:rPr>
              <a:t> </a:t>
            </a:r>
            <a:r>
              <a:rPr lang="ru-RU" sz="2000" b="0" i="0" u="none" strike="noStrike" dirty="0">
                <a:solidFill>
                  <a:srgbClr val="0645AD"/>
                </a:solidFill>
                <a:effectLst/>
                <a:latin typeface="Arial" panose="020B0604020202020204" pitchFamily="34" charset="0"/>
                <a:hlinkClick r:id="rId7" tooltip="2023 год"/>
              </a:rPr>
              <a:t>2023 года</a:t>
            </a:r>
            <a:r>
              <a:rPr lang="ru-RU" sz="2000" b="0" i="0" dirty="0">
                <a:solidFill>
                  <a:srgbClr val="202122"/>
                </a:solidFill>
                <a:effectLst/>
                <a:latin typeface="Arial" panose="020B0604020202020204" pitchFamily="34" charset="0"/>
              </a:rPr>
              <a:t> шоу выходит на </a:t>
            </a:r>
            <a:r>
              <a:rPr lang="ru-RU" sz="2000" b="0" i="0" u="none" strike="noStrike" dirty="0">
                <a:solidFill>
                  <a:srgbClr val="0645AD"/>
                </a:solidFill>
                <a:effectLst/>
                <a:latin typeface="Arial" panose="020B0604020202020204" pitchFamily="34" charset="0"/>
                <a:hlinkClick r:id="rId9" tooltip="СТС"/>
              </a:rPr>
              <a:t>СТС</a:t>
            </a:r>
            <a:r>
              <a:rPr lang="ru-RU" sz="2000" b="0" i="0" dirty="0">
                <a:solidFill>
                  <a:srgbClr val="202122"/>
                </a:solidFill>
                <a:effectLst/>
                <a:latin typeface="Arial" panose="020B0604020202020204" pitchFamily="34" charset="0"/>
              </a:rPr>
              <a:t>.</a:t>
            </a:r>
            <a:br>
              <a:rPr lang="ru-RU" b="0" i="0" dirty="0">
                <a:solidFill>
                  <a:srgbClr val="202122"/>
                </a:solidFill>
                <a:effectLst/>
                <a:latin typeface="Arial" panose="020B0604020202020204" pitchFamily="34" charset="0"/>
              </a:rPr>
            </a:br>
            <a:endParaRPr lang="ru-RU" dirty="0"/>
          </a:p>
        </p:txBody>
      </p:sp>
      <p:sp>
        <p:nvSpPr>
          <p:cNvPr id="4" name="TextBox 3">
            <a:extLst>
              <a:ext uri="{FF2B5EF4-FFF2-40B4-BE49-F238E27FC236}">
                <a16:creationId xmlns:a16="http://schemas.microsoft.com/office/drawing/2014/main" id="{243BB809-2533-BF81-307F-F7E64443C363}"/>
              </a:ext>
            </a:extLst>
          </p:cNvPr>
          <p:cNvSpPr txBox="1"/>
          <p:nvPr/>
        </p:nvSpPr>
        <p:spPr>
          <a:xfrm>
            <a:off x="578338" y="1412056"/>
            <a:ext cx="10777415" cy="2585323"/>
          </a:xfrm>
          <a:prstGeom prst="rect">
            <a:avLst/>
          </a:prstGeom>
          <a:noFill/>
        </p:spPr>
        <p:txBody>
          <a:bodyPr wrap="square" rtlCol="0">
            <a:spAutoFit/>
          </a:bodyPr>
          <a:lstStyle/>
          <a:p>
            <a:pPr algn="l"/>
            <a:r>
              <a:rPr lang="ru-RU" b="0" i="0" dirty="0">
                <a:solidFill>
                  <a:srgbClr val="202122"/>
                </a:solidFill>
                <a:effectLst/>
                <a:latin typeface="Arial" panose="020B0604020202020204" pitchFamily="34" charset="0"/>
              </a:rPr>
              <a:t>В каждом выпуске принимают участие 4 актёра-импровизатора и приглашённая звезда. Актёры находятся слева от сцены на диване, приглашённый гость сидит в кресле слева от дивана. Рядом с ним стоит журнальный столик с настольным звонком, с помощью которого гость может реагировать на действие на сцене (перед съёмками первого сезона был изготовлен вариант столика с двумя парами кнопок реакции, который не использовался</a:t>
            </a:r>
            <a:r>
              <a:rPr lang="ru-RU" b="0" i="0" u="none" strike="noStrike" baseline="30000" dirty="0">
                <a:solidFill>
                  <a:srgbClr val="0645AD"/>
                </a:solidFill>
                <a:effectLst/>
                <a:latin typeface="Arial" panose="020B0604020202020204" pitchFamily="34" charset="0"/>
                <a:hlinkClick r:id="rId10"/>
              </a:rPr>
              <a:t>[21]</a:t>
            </a:r>
            <a:r>
              <a:rPr lang="ru-RU" b="0" i="0" dirty="0">
                <a:solidFill>
                  <a:srgbClr val="202122"/>
                </a:solidFill>
                <a:effectLst/>
                <a:latin typeface="Arial" panose="020B0604020202020204" pitchFamily="34" charset="0"/>
              </a:rPr>
              <a:t>, во втором сезоне в отдельных играх используется столик с одной парой кнопок).</a:t>
            </a:r>
          </a:p>
          <a:p>
            <a:pPr algn="l"/>
            <a:r>
              <a:rPr lang="ru-RU" b="0" i="0" dirty="0">
                <a:solidFill>
                  <a:srgbClr val="202122"/>
                </a:solidFill>
                <a:effectLst/>
                <a:latin typeface="Arial" panose="020B0604020202020204" pitchFamily="34" charset="0"/>
              </a:rPr>
              <a:t>Актёры сидят на диване и выходят на сцену только во время импровизаций. Исполнители, которые не участвуют в игре, остаются на своих местах. Вместо декораций в отдельных играх используются только костюмы и реквизит. </a:t>
            </a:r>
          </a:p>
        </p:txBody>
      </p:sp>
      <p:pic>
        <p:nvPicPr>
          <p:cNvPr id="5" name="Рисунок 4">
            <a:extLst>
              <a:ext uri="{FF2B5EF4-FFF2-40B4-BE49-F238E27FC236}">
                <a16:creationId xmlns:a16="http://schemas.microsoft.com/office/drawing/2014/main" id="{2400F1ED-7521-E72B-3D04-A2C69FF88C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6835" y="4146331"/>
            <a:ext cx="3714837" cy="2325503"/>
          </a:xfrm>
          <a:prstGeom prst="rect">
            <a:avLst/>
          </a:prstGeom>
        </p:spPr>
      </p:pic>
      <p:pic>
        <p:nvPicPr>
          <p:cNvPr id="7" name="Рисунок 6">
            <a:extLst>
              <a:ext uri="{FF2B5EF4-FFF2-40B4-BE49-F238E27FC236}">
                <a16:creationId xmlns:a16="http://schemas.microsoft.com/office/drawing/2014/main" id="{3D9EE2E0-CCD3-B489-38F1-61FC6FC7025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14073" y="4146331"/>
            <a:ext cx="3483900" cy="2325503"/>
          </a:xfrm>
          <a:prstGeom prst="rect">
            <a:avLst/>
          </a:prstGeom>
        </p:spPr>
      </p:pic>
      <p:pic>
        <p:nvPicPr>
          <p:cNvPr id="9" name="Рисунок 8">
            <a:extLst>
              <a:ext uri="{FF2B5EF4-FFF2-40B4-BE49-F238E27FC236}">
                <a16:creationId xmlns:a16="http://schemas.microsoft.com/office/drawing/2014/main" id="{3A8C2632-84EF-000F-F651-5624C5FD431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82198" y="4146331"/>
            <a:ext cx="3653820" cy="2325504"/>
          </a:xfrm>
          <a:prstGeom prst="rect">
            <a:avLst/>
          </a:prstGeom>
        </p:spPr>
      </p:pic>
    </p:spTree>
    <p:extLst>
      <p:ext uri="{BB962C8B-B14F-4D97-AF65-F5344CB8AC3E}">
        <p14:creationId xmlns:p14="http://schemas.microsoft.com/office/powerpoint/2010/main" val="38222023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Click="0">
        <p15:prstTrans prst="origami"/>
      </p:transition>
    </mc:Choice>
    <mc:Fallback>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68866371-7124-10F6-F692-AA54D864CC9C}"/>
              </a:ext>
            </a:extLst>
          </p:cNvPr>
          <p:cNvSpPr>
            <a:spLocks noGrp="1"/>
          </p:cNvSpPr>
          <p:nvPr>
            <p:ph type="title"/>
          </p:nvPr>
        </p:nvSpPr>
        <p:spPr>
          <a:xfrm>
            <a:off x="71250" y="-597007"/>
            <a:ext cx="11384479" cy="1907968"/>
          </a:xfrm>
        </p:spPr>
        <p:txBody>
          <a:bodyPr>
            <a:normAutofit/>
          </a:bodyPr>
          <a:lstStyle/>
          <a:p>
            <a:r>
              <a:rPr lang="ru-RU" sz="1400" b="1" dirty="0"/>
              <a:t>Арсений Попов</a:t>
            </a:r>
            <a:r>
              <a:rPr lang="ru-RU" sz="1000" dirty="0"/>
              <a:t>-</a:t>
            </a:r>
            <a:r>
              <a:rPr lang="ru-RU" sz="1000" b="0" i="0" dirty="0">
                <a:solidFill>
                  <a:srgbClr val="202122"/>
                </a:solidFill>
                <a:effectLst/>
                <a:latin typeface="Arial" panose="020B0604020202020204" pitchFamily="34" charset="0"/>
              </a:rPr>
              <a:t>Родился 20 </a:t>
            </a:r>
            <a:r>
              <a:rPr lang="ru-RU" sz="1000" b="0" i="0" u="none" strike="noStrike" dirty="0">
                <a:solidFill>
                  <a:srgbClr val="0645AD"/>
                </a:solidFill>
                <a:effectLst/>
                <a:latin typeface="Arial" panose="020B0604020202020204" pitchFamily="34" charset="0"/>
                <a:hlinkClick r:id="rId2" tooltip="Март"/>
              </a:rPr>
              <a:t>марта</a:t>
            </a:r>
            <a:r>
              <a:rPr lang="ru-RU" sz="1000" b="0" i="0" dirty="0">
                <a:solidFill>
                  <a:srgbClr val="202122"/>
                </a:solidFill>
                <a:effectLst/>
                <a:latin typeface="Arial" panose="020B0604020202020204" pitchFamily="34" charset="0"/>
              </a:rPr>
              <a:t> </a:t>
            </a:r>
            <a:r>
              <a:rPr lang="ru-RU" sz="1000" b="0" i="0" u="none" strike="noStrike" dirty="0">
                <a:solidFill>
                  <a:srgbClr val="0645AD"/>
                </a:solidFill>
                <a:effectLst/>
                <a:latin typeface="Arial" panose="020B0604020202020204" pitchFamily="34" charset="0"/>
                <a:hlinkClick r:id="rId3" tooltip="1983 год"/>
              </a:rPr>
              <a:t>1983</a:t>
            </a:r>
            <a:r>
              <a:rPr lang="ru-RU" sz="1000" b="0" i="0" dirty="0">
                <a:solidFill>
                  <a:srgbClr val="202122"/>
                </a:solidFill>
                <a:effectLst/>
                <a:latin typeface="Arial" panose="020B0604020202020204" pitchFamily="34" charset="0"/>
              </a:rPr>
              <a:t> года в городе Омск</a:t>
            </a:r>
            <a:r>
              <a:rPr lang="ru-RU" sz="1000" b="0" i="0" u="none" strike="noStrike" baseline="30000" dirty="0">
                <a:solidFill>
                  <a:srgbClr val="0645AD"/>
                </a:solidFill>
                <a:effectLst/>
                <a:latin typeface="Arial" panose="020B0604020202020204" pitchFamily="34" charset="0"/>
                <a:hlinkClick r:id="rId4"/>
              </a:rPr>
              <a:t>[2]</a:t>
            </a:r>
            <a:r>
              <a:rPr lang="ru-RU" sz="1000" b="0" i="0" dirty="0">
                <a:solidFill>
                  <a:srgbClr val="202122"/>
                </a:solidFill>
                <a:effectLst/>
                <a:latin typeface="Arial" panose="020B0604020202020204" pitchFamily="34" charset="0"/>
              </a:rPr>
              <a:t> в семье инженеров Сергея и Татьяны Поповых</a:t>
            </a:r>
            <a:r>
              <a:rPr lang="ru-RU" sz="1000" b="0" i="0" u="none" strike="noStrike" baseline="30000" dirty="0">
                <a:solidFill>
                  <a:srgbClr val="0645AD"/>
                </a:solidFill>
                <a:effectLst/>
                <a:latin typeface="Arial" panose="020B0604020202020204" pitchFamily="34" charset="0"/>
                <a:hlinkClick r:id="rId5"/>
              </a:rPr>
              <a:t>[3]</a:t>
            </a:r>
            <a:r>
              <a:rPr lang="ru-RU" sz="1000" b="0" i="0" dirty="0">
                <a:solidFill>
                  <a:srgbClr val="202122"/>
                </a:solidFill>
                <a:effectLst/>
                <a:latin typeface="Arial" panose="020B0604020202020204" pitchFamily="34" charset="0"/>
              </a:rPr>
              <a:t>. По окончании общеобразовательной школы по настоянию родителей поступил в </a:t>
            </a:r>
            <a:r>
              <a:rPr lang="ru-RU" sz="1000" b="0" i="0" u="none" strike="noStrike" dirty="0">
                <a:solidFill>
                  <a:srgbClr val="0645AD"/>
                </a:solidFill>
                <a:effectLst/>
                <a:latin typeface="Arial" panose="020B0604020202020204" pitchFamily="34" charset="0"/>
                <a:hlinkClick r:id="rId6" tooltip="Омский государственный университет имени Ф. М. Достоевского"/>
              </a:rPr>
              <a:t>Омский государственный университет имени Ф. М. Достоевского</a:t>
            </a:r>
            <a:r>
              <a:rPr lang="ru-RU" sz="1000" b="0" i="0" dirty="0">
                <a:solidFill>
                  <a:srgbClr val="202122"/>
                </a:solidFill>
                <a:effectLst/>
                <a:latin typeface="Arial" panose="020B0604020202020204" pitchFamily="34" charset="0"/>
              </a:rPr>
              <a:t> на экономический факультет</a:t>
            </a:r>
            <a:r>
              <a:rPr lang="ru-RU" sz="1000" b="0" i="0" u="none" strike="noStrike" baseline="30000" dirty="0">
                <a:solidFill>
                  <a:srgbClr val="0645AD"/>
                </a:solidFill>
                <a:effectLst/>
                <a:latin typeface="Arial" panose="020B0604020202020204" pitchFamily="34" charset="0"/>
                <a:hlinkClick r:id="rId4"/>
              </a:rPr>
              <a:t>[2]</a:t>
            </a:r>
            <a:r>
              <a:rPr lang="ru-RU" sz="1000" b="0" i="0" u="none" strike="noStrike" baseline="30000" dirty="0">
                <a:solidFill>
                  <a:srgbClr val="0645AD"/>
                </a:solidFill>
                <a:effectLst/>
                <a:latin typeface="Arial" panose="020B0604020202020204" pitchFamily="34" charset="0"/>
                <a:hlinkClick r:id="rId5"/>
              </a:rPr>
              <a:t>[3]</a:t>
            </a:r>
            <a:r>
              <a:rPr lang="ru-RU" sz="1000" b="0" i="0" dirty="0">
                <a:solidFill>
                  <a:srgbClr val="202122"/>
                </a:solidFill>
                <a:effectLst/>
                <a:latin typeface="Arial" panose="020B0604020202020204" pitchFamily="34" charset="0"/>
              </a:rPr>
              <a:t>, однако, проучившись там совсем короткий промежуток времени, понял, что хочет быть актёром, и поступил в этот же университет на факультет культуры и искусств</a:t>
            </a:r>
            <a:r>
              <a:rPr lang="ru-RU" sz="1000" b="0" i="0" u="none" strike="noStrike" baseline="30000" dirty="0">
                <a:solidFill>
                  <a:srgbClr val="0645AD"/>
                </a:solidFill>
                <a:effectLst/>
                <a:latin typeface="Arial" panose="020B0604020202020204" pitchFamily="34" charset="0"/>
                <a:hlinkClick r:id="rId7"/>
              </a:rPr>
              <a:t>[4]</a:t>
            </a:r>
            <a:r>
              <a:rPr lang="ru-RU" sz="1000" b="0" i="0" dirty="0">
                <a:solidFill>
                  <a:srgbClr val="202122"/>
                </a:solidFill>
                <a:effectLst/>
                <a:latin typeface="Arial" panose="020B0604020202020204" pitchFamily="34" charset="0"/>
              </a:rPr>
              <a:t>. В 2006 году окончил курс Вадима Станиславовича Решетникова и получил диплом по специальности «Артист драматического театра и кино».</a:t>
            </a:r>
            <a:br>
              <a:rPr lang="ru-RU" sz="1000" b="0" i="0" dirty="0">
                <a:solidFill>
                  <a:srgbClr val="202122"/>
                </a:solidFill>
                <a:effectLst/>
                <a:latin typeface="Arial" panose="020B0604020202020204" pitchFamily="34" charset="0"/>
              </a:rPr>
            </a:br>
            <a:r>
              <a:rPr lang="ru-RU" sz="1000" b="0" i="0" dirty="0">
                <a:solidFill>
                  <a:srgbClr val="202122"/>
                </a:solidFill>
                <a:effectLst/>
                <a:latin typeface="Arial" panose="020B0604020202020204" pitchFamily="34" charset="0"/>
              </a:rPr>
              <a:t>После окончания университета Арсений работал в </a:t>
            </a:r>
            <a:r>
              <a:rPr lang="ru-RU" sz="1000" b="0" i="0" u="none" strike="noStrike" dirty="0">
                <a:solidFill>
                  <a:srgbClr val="BA0000"/>
                </a:solidFill>
                <a:effectLst/>
                <a:latin typeface="Arial" panose="020B0604020202020204" pitchFamily="34" charset="0"/>
                <a:hlinkClick r:id="rId8" tooltip="Драматическом Лицейском театре (страница отсутствует)"/>
              </a:rPr>
              <a:t>Драматическом Лицейском театре</a:t>
            </a:r>
            <a:r>
              <a:rPr lang="ru-RU" sz="1000" b="0" i="0" u="none" strike="noStrike" baseline="30000" dirty="0">
                <a:solidFill>
                  <a:srgbClr val="0645AD"/>
                </a:solidFill>
                <a:effectLst/>
                <a:latin typeface="Arial" panose="020B0604020202020204" pitchFamily="34" charset="0"/>
                <a:hlinkClick r:id="rId9"/>
              </a:rPr>
              <a:t>[5]</a:t>
            </a:r>
            <a:r>
              <a:rPr lang="ru-RU" sz="1000" b="0" i="0" dirty="0">
                <a:solidFill>
                  <a:srgbClr val="202122"/>
                </a:solidFill>
                <a:effectLst/>
                <a:latin typeface="Arial" panose="020B0604020202020204" pitchFamily="34" charset="0"/>
              </a:rPr>
              <a:t>, а также ведущим на телевидении в Омске</a:t>
            </a:r>
            <a:r>
              <a:rPr lang="ru-RU" sz="1000" b="0" i="0" u="none" strike="noStrike" baseline="30000" dirty="0">
                <a:solidFill>
                  <a:srgbClr val="0645AD"/>
                </a:solidFill>
                <a:effectLst/>
                <a:latin typeface="Arial" panose="020B0604020202020204" pitchFamily="34" charset="0"/>
                <a:hlinkClick r:id="rId10"/>
              </a:rPr>
              <a:t>[6]</a:t>
            </a:r>
            <a:r>
              <a:rPr lang="ru-RU" sz="1000" b="0" i="0" dirty="0">
                <a:solidFill>
                  <a:srgbClr val="202122"/>
                </a:solidFill>
                <a:effectLst/>
                <a:latin typeface="Arial" panose="020B0604020202020204" pitchFamily="34" charset="0"/>
              </a:rPr>
              <a:t>.</a:t>
            </a:r>
            <a:br>
              <a:rPr lang="ru-RU" sz="1000" b="0" i="0" dirty="0">
                <a:solidFill>
                  <a:srgbClr val="202122"/>
                </a:solidFill>
                <a:effectLst/>
                <a:latin typeface="Arial" panose="020B0604020202020204" pitchFamily="34" charset="0"/>
              </a:rPr>
            </a:br>
            <a:r>
              <a:rPr lang="ru-RU" sz="1000" b="0" i="0" dirty="0">
                <a:solidFill>
                  <a:srgbClr val="202122"/>
                </a:solidFill>
                <a:effectLst/>
                <a:latin typeface="Arial" panose="020B0604020202020204" pitchFamily="34" charset="0"/>
              </a:rPr>
              <a:t>В то время в </a:t>
            </a:r>
            <a:r>
              <a:rPr lang="ru-RU" sz="1000" b="0" i="0" u="none" strike="noStrike" dirty="0">
                <a:solidFill>
                  <a:srgbClr val="0645AD"/>
                </a:solidFill>
                <a:effectLst/>
                <a:latin typeface="Arial" panose="020B0604020202020204" pitchFamily="34" charset="0"/>
                <a:hlinkClick r:id="rId11" tooltip="Омск"/>
              </a:rPr>
              <a:t>Омск</a:t>
            </a:r>
            <a:r>
              <a:rPr lang="ru-RU" sz="1000" b="0" i="0" dirty="0">
                <a:solidFill>
                  <a:srgbClr val="202122"/>
                </a:solidFill>
                <a:effectLst/>
                <a:latin typeface="Arial" panose="020B0604020202020204" pitchFamily="34" charset="0"/>
              </a:rPr>
              <a:t> из </a:t>
            </a:r>
            <a:r>
              <a:rPr lang="ru-RU" sz="1000" b="0" i="0" u="none" strike="noStrike" dirty="0">
                <a:solidFill>
                  <a:srgbClr val="0645AD"/>
                </a:solidFill>
                <a:effectLst/>
                <a:latin typeface="Arial" panose="020B0604020202020204" pitchFamily="34" charset="0"/>
                <a:hlinkClick r:id="rId12" tooltip="Улан-Удэ"/>
              </a:rPr>
              <a:t>Улан-Удэ</a:t>
            </a:r>
            <a:r>
              <a:rPr lang="ru-RU" sz="1000" b="0" i="0" dirty="0">
                <a:solidFill>
                  <a:srgbClr val="202122"/>
                </a:solidFill>
                <a:effectLst/>
                <a:latin typeface="Arial" panose="020B0604020202020204" pitchFamily="34" charset="0"/>
              </a:rPr>
              <a:t> переехал </a:t>
            </a:r>
            <a:r>
              <a:rPr lang="ru-RU" sz="1000" b="0" i="0" u="none" strike="noStrike" dirty="0">
                <a:solidFill>
                  <a:srgbClr val="BA0000"/>
                </a:solidFill>
                <a:effectLst/>
                <a:latin typeface="Arial" panose="020B0604020202020204" pitchFamily="34" charset="0"/>
                <a:hlinkClick r:id="rId13" tooltip="Театр пластической драмы «ЧелоВЕК» (страница отсутствует)"/>
              </a:rPr>
              <a:t>Театр пластической драмы «</a:t>
            </a:r>
            <a:r>
              <a:rPr lang="ru-RU" sz="1000" b="0" i="0" u="none" strike="noStrike" dirty="0" err="1">
                <a:solidFill>
                  <a:srgbClr val="BA0000"/>
                </a:solidFill>
                <a:effectLst/>
                <a:latin typeface="Arial" panose="020B0604020202020204" pitchFamily="34" charset="0"/>
                <a:hlinkClick r:id="rId13" tooltip="Театр пластической драмы «ЧелоВЕК» (страница отсутствует)"/>
              </a:rPr>
              <a:t>ЧелоВЕК</a:t>
            </a:r>
            <a:r>
              <a:rPr lang="ru-RU" sz="1000" b="0" i="0" u="none" strike="noStrike" dirty="0">
                <a:solidFill>
                  <a:srgbClr val="BA0000"/>
                </a:solidFill>
                <a:effectLst/>
                <a:latin typeface="Arial" panose="020B0604020202020204" pitchFamily="34" charset="0"/>
                <a:hlinkClick r:id="rId13" tooltip="Театр пластической драмы «ЧелоВЕК» (страница отсутствует)"/>
              </a:rPr>
              <a:t>»</a:t>
            </a:r>
            <a:r>
              <a:rPr lang="ru-RU" sz="1000" b="0" i="0" dirty="0">
                <a:solidFill>
                  <a:srgbClr val="202122"/>
                </a:solidFill>
                <a:effectLst/>
                <a:latin typeface="Arial" panose="020B0604020202020204" pitchFamily="34" charset="0"/>
              </a:rPr>
              <a:t>, к которому присоединился Арсений, что в результате привело к переезду в </a:t>
            </a:r>
            <a:r>
              <a:rPr lang="ru-RU" sz="1000" b="0" i="0" u="none" strike="noStrike" dirty="0">
                <a:solidFill>
                  <a:srgbClr val="0645AD"/>
                </a:solidFill>
                <a:effectLst/>
                <a:latin typeface="Arial" panose="020B0604020202020204" pitchFamily="34" charset="0"/>
                <a:hlinkClick r:id="rId14" tooltip="Санкт-Петербург"/>
              </a:rPr>
              <a:t>Санкт-Петербург</a:t>
            </a:r>
            <a:r>
              <a:rPr lang="ru-RU" sz="1000" b="0" i="0" dirty="0">
                <a:solidFill>
                  <a:srgbClr val="202122"/>
                </a:solidFill>
                <a:effectLst/>
                <a:latin typeface="Arial" panose="020B0604020202020204" pitchFamily="34" charset="0"/>
              </a:rPr>
              <a:t> в 2007 году</a:t>
            </a:r>
            <a:r>
              <a:rPr lang="ru-RU" sz="1000" b="0" i="0" u="none" strike="noStrike" baseline="30000" dirty="0">
                <a:solidFill>
                  <a:srgbClr val="0645AD"/>
                </a:solidFill>
                <a:effectLst/>
                <a:latin typeface="Arial" panose="020B0604020202020204" pitchFamily="34" charset="0"/>
                <a:hlinkClick r:id="rId15"/>
              </a:rPr>
              <a:t>[7]</a:t>
            </a:r>
            <a:r>
              <a:rPr lang="ru-RU" sz="1000" b="0" i="0" dirty="0">
                <a:solidFill>
                  <a:srgbClr val="202122"/>
                </a:solidFill>
                <a:effectLst/>
                <a:latin typeface="Arial" panose="020B0604020202020204" pitchFamily="34" charset="0"/>
              </a:rPr>
              <a:t>. В это время он пытается начать карьеру в кино и снимается в эпизодической роли в сериале «Литейный», а также в одном из эпизодов мелодрамы «Жена по контракту»</a:t>
            </a:r>
            <a:r>
              <a:rPr lang="ru-RU" sz="1000" b="0" i="0" u="none" strike="noStrike" baseline="30000" dirty="0">
                <a:solidFill>
                  <a:srgbClr val="0645AD"/>
                </a:solidFill>
                <a:effectLst/>
                <a:latin typeface="Arial" panose="020B0604020202020204" pitchFamily="34" charset="0"/>
                <a:hlinkClick r:id="rId16"/>
              </a:rPr>
              <a:t>[8]</a:t>
            </a:r>
            <a:r>
              <a:rPr lang="ru-RU" sz="1000" b="0" i="0" dirty="0">
                <a:solidFill>
                  <a:srgbClr val="202122"/>
                </a:solidFill>
                <a:effectLst/>
                <a:latin typeface="Arial" panose="020B0604020202020204" pitchFamily="34" charset="0"/>
              </a:rPr>
              <a:t>.</a:t>
            </a:r>
            <a:br>
              <a:rPr lang="ru-RU" sz="1000" b="0" i="0" dirty="0">
                <a:solidFill>
                  <a:srgbClr val="202122"/>
                </a:solidFill>
                <a:effectLst/>
                <a:latin typeface="Arial" panose="020B0604020202020204" pitchFamily="34" charset="0"/>
              </a:rPr>
            </a:br>
            <a:endParaRPr lang="ru-RU" sz="1000" dirty="0"/>
          </a:p>
        </p:txBody>
      </p:sp>
      <p:sp>
        <p:nvSpPr>
          <p:cNvPr id="5" name="Текст 4">
            <a:extLst>
              <a:ext uri="{FF2B5EF4-FFF2-40B4-BE49-F238E27FC236}">
                <a16:creationId xmlns:a16="http://schemas.microsoft.com/office/drawing/2014/main" id="{167EA5FA-7370-AAAA-9822-052972AF14B1}"/>
              </a:ext>
            </a:extLst>
          </p:cNvPr>
          <p:cNvSpPr>
            <a:spLocks noGrp="1"/>
          </p:cNvSpPr>
          <p:nvPr>
            <p:ph type="body" idx="1"/>
          </p:nvPr>
        </p:nvSpPr>
        <p:spPr>
          <a:xfrm>
            <a:off x="71250" y="1181245"/>
            <a:ext cx="10515600" cy="1500187"/>
          </a:xfrm>
        </p:spPr>
        <p:txBody>
          <a:bodyPr>
            <a:normAutofit fontScale="25000" lnSpcReduction="20000"/>
          </a:bodyPr>
          <a:lstStyle/>
          <a:p>
            <a:r>
              <a:rPr lang="ru-RU" sz="4400" b="1" dirty="0">
                <a:solidFill>
                  <a:schemeClr val="tx1"/>
                </a:solidFill>
              </a:rPr>
              <a:t>Дмитрий </a:t>
            </a:r>
            <a:r>
              <a:rPr lang="ru-RU" sz="4400" b="1" dirty="0" err="1">
                <a:solidFill>
                  <a:schemeClr val="tx1"/>
                </a:solidFill>
              </a:rPr>
              <a:t>Позов</a:t>
            </a:r>
            <a:r>
              <a:rPr lang="ru-RU" sz="4400" b="1" i="0" dirty="0">
                <a:solidFill>
                  <a:srgbClr val="2A2A2C"/>
                </a:solidFill>
                <a:effectLst/>
                <a:latin typeface="open sans" panose="020F0502020204030204" pitchFamily="34" charset="0"/>
              </a:rPr>
              <a:t> </a:t>
            </a:r>
            <a:r>
              <a:rPr lang="ru-RU" sz="4400" b="0" i="0" dirty="0">
                <a:solidFill>
                  <a:srgbClr val="2A2A2C"/>
                </a:solidFill>
                <a:effectLst/>
                <a:latin typeface="open sans" panose="020F0502020204030204" pitchFamily="34" charset="0"/>
              </a:rPr>
              <a:t>— популярный блогер и актер стендапа, который к тому же разбирается в футболе. Этот молодой человек начал творческую биографию в </a:t>
            </a:r>
            <a:r>
              <a:rPr lang="ru-RU" sz="4400" b="1" i="0" u="none" strike="noStrike" dirty="0">
                <a:effectLst/>
                <a:latin typeface="open sans" panose="020F0502020204030204" pitchFamily="34" charset="0"/>
                <a:hlinkClick r:id="rId17"/>
              </a:rPr>
              <a:t>КВН</a:t>
            </a:r>
            <a:r>
              <a:rPr lang="ru-RU" sz="4400" b="0" i="0" dirty="0">
                <a:solidFill>
                  <a:srgbClr val="2A2A2C"/>
                </a:solidFill>
                <a:effectLst/>
                <a:latin typeface="open sans" panose="020F0502020204030204" pitchFamily="34" charset="0"/>
              </a:rPr>
              <a:t>, так же как и </a:t>
            </a:r>
            <a:r>
              <a:rPr lang="ru-RU" sz="4400" b="1" i="0" u="none" strike="noStrike" dirty="0">
                <a:effectLst/>
                <a:latin typeface="open sans" panose="020F0502020204030204" pitchFamily="34" charset="0"/>
                <a:hlinkClick r:id="rId18"/>
              </a:rPr>
              <a:t>Михаил Галустян</a:t>
            </a:r>
            <a:r>
              <a:rPr lang="ru-RU" sz="4400" b="0" i="0" dirty="0">
                <a:solidFill>
                  <a:srgbClr val="2A2A2C"/>
                </a:solidFill>
                <a:effectLst/>
                <a:latin typeface="open sans" panose="020F0502020204030204" pitchFamily="34" charset="0"/>
              </a:rPr>
              <a:t>, и </a:t>
            </a:r>
            <a:r>
              <a:rPr lang="ru-RU" sz="4400" b="1" i="0" u="none" strike="noStrike" dirty="0">
                <a:effectLst/>
                <a:latin typeface="open sans" panose="020F0502020204030204" pitchFamily="34" charset="0"/>
                <a:hlinkClick r:id="rId19"/>
              </a:rPr>
              <a:t>Сергей Светлаков</a:t>
            </a:r>
            <a:r>
              <a:rPr lang="ru-RU" sz="4400" b="0" i="0" dirty="0">
                <a:solidFill>
                  <a:srgbClr val="2A2A2C"/>
                </a:solidFill>
                <a:effectLst/>
                <a:latin typeface="open sans" panose="020F0502020204030204" pitchFamily="34" charset="0"/>
              </a:rPr>
              <a:t>, но не все поклонники Дмитрия догадываются, что по образованию он врач.</a:t>
            </a:r>
          </a:p>
          <a:p>
            <a:pPr algn="l"/>
            <a:r>
              <a:rPr lang="ru-RU" sz="4400" b="1" dirty="0">
                <a:solidFill>
                  <a:srgbClr val="2A2A2C"/>
                </a:solidFill>
                <a:latin typeface="open sans" panose="020F0502020204030204" pitchFamily="34" charset="0"/>
              </a:rPr>
              <a:t>Антон </a:t>
            </a:r>
            <a:r>
              <a:rPr lang="ru-RU" sz="4400" b="1" dirty="0" err="1">
                <a:solidFill>
                  <a:srgbClr val="2A2A2C"/>
                </a:solidFill>
                <a:latin typeface="open sans" panose="020F0502020204030204" pitchFamily="34" charset="0"/>
              </a:rPr>
              <a:t>Шастун</a:t>
            </a:r>
            <a:r>
              <a:rPr lang="ru-RU" sz="4400" b="1" dirty="0">
                <a:solidFill>
                  <a:srgbClr val="2A2A2C"/>
                </a:solidFill>
                <a:latin typeface="open sans" panose="020F0502020204030204" pitchFamily="34" charset="0"/>
              </a:rPr>
              <a:t>-</a:t>
            </a:r>
            <a:r>
              <a:rPr lang="ru-RU" sz="4400" b="0" i="0" dirty="0">
                <a:solidFill>
                  <a:srgbClr val="202122"/>
                </a:solidFill>
                <a:effectLst/>
                <a:latin typeface="Arial" panose="020B0604020202020204" pitchFamily="34" charset="0"/>
              </a:rPr>
              <a:t>Свою карьеру комика Антон начинал с участия в </a:t>
            </a:r>
            <a:r>
              <a:rPr lang="ru-RU" sz="4400" b="0" i="0" u="none" strike="noStrike" dirty="0">
                <a:solidFill>
                  <a:srgbClr val="0645AD"/>
                </a:solidFill>
                <a:effectLst/>
                <a:latin typeface="Arial" panose="020B0604020202020204" pitchFamily="34" charset="0"/>
                <a:hlinkClick r:id="rId20" tooltip="Клуб весёлых и находчивых"/>
              </a:rPr>
              <a:t>КВН</a:t>
            </a:r>
            <a:r>
              <a:rPr lang="ru-RU" sz="4400" b="0" i="0" dirty="0">
                <a:solidFill>
                  <a:srgbClr val="202122"/>
                </a:solidFill>
                <a:effectLst/>
                <a:latin typeface="Arial" panose="020B0604020202020204" pitchFamily="34" charset="0"/>
              </a:rPr>
              <a:t>. Он играл в школьной команде </a:t>
            </a:r>
            <a:r>
              <a:rPr lang="ru-RU" sz="4400" b="0" i="0" u="none" strike="noStrike" dirty="0">
                <a:solidFill>
                  <a:srgbClr val="0645AD"/>
                </a:solidFill>
                <a:effectLst/>
                <a:latin typeface="Arial" panose="020B0604020202020204" pitchFamily="34" charset="0"/>
                <a:hlinkClick r:id="rId20" tooltip="Клуб весёлых и находчивых"/>
              </a:rPr>
              <a:t>КВН</a:t>
            </a:r>
            <a:r>
              <a:rPr lang="ru-RU" sz="4400" b="0" i="0" dirty="0">
                <a:solidFill>
                  <a:srgbClr val="202122"/>
                </a:solidFill>
                <a:effectLst/>
                <a:latin typeface="Arial" panose="020B0604020202020204" pitchFamily="34" charset="0"/>
              </a:rPr>
              <a:t>, которая называлась «Ваньки-Встаньки», Антон был капитаном команды, там он познакомился с Дмитрием </a:t>
            </a:r>
            <a:r>
              <a:rPr lang="ru-RU" sz="4400" b="0" i="0" dirty="0" err="1">
                <a:solidFill>
                  <a:srgbClr val="202122"/>
                </a:solidFill>
                <a:effectLst/>
                <a:latin typeface="Arial" panose="020B0604020202020204" pitchFamily="34" charset="0"/>
              </a:rPr>
              <a:t>Позовым</a:t>
            </a:r>
            <a:r>
              <a:rPr lang="ru-RU" sz="4400" b="0" i="0" dirty="0">
                <a:solidFill>
                  <a:srgbClr val="202122"/>
                </a:solidFill>
                <a:effectLst/>
                <a:latin typeface="Arial" panose="020B0604020202020204" pitchFamily="34" charset="0"/>
              </a:rPr>
              <a:t> (коллегой по шоу «Импровизация»), который был приставлен к его команде в качестве наставника</a:t>
            </a:r>
            <a:r>
              <a:rPr lang="ru-RU" sz="4400" b="0" i="0" u="none" strike="noStrike" baseline="30000" dirty="0">
                <a:solidFill>
                  <a:srgbClr val="0645AD"/>
                </a:solidFill>
                <a:effectLst/>
                <a:latin typeface="Arial" panose="020B0604020202020204" pitchFamily="34" charset="0"/>
                <a:hlinkClick r:id="rId21"/>
              </a:rPr>
              <a:t>[11]</a:t>
            </a:r>
            <a:r>
              <a:rPr lang="ru-RU" sz="4400" b="0" i="0" dirty="0">
                <a:solidFill>
                  <a:srgbClr val="202122"/>
                </a:solidFill>
                <a:effectLst/>
                <a:latin typeface="Arial" panose="020B0604020202020204" pitchFamily="34" charset="0"/>
              </a:rPr>
              <a:t>. А когда </a:t>
            </a:r>
            <a:r>
              <a:rPr lang="ru-RU" sz="4400" b="0" i="0" dirty="0" err="1">
                <a:solidFill>
                  <a:srgbClr val="202122"/>
                </a:solidFill>
                <a:effectLst/>
                <a:latin typeface="Arial" panose="020B0604020202020204" pitchFamily="34" charset="0"/>
              </a:rPr>
              <a:t>Шастун</a:t>
            </a:r>
            <a:r>
              <a:rPr lang="ru-RU" sz="4400" b="0" i="0" dirty="0">
                <a:solidFill>
                  <a:srgbClr val="202122"/>
                </a:solidFill>
                <a:effectLst/>
                <a:latin typeface="Arial" panose="020B0604020202020204" pitchFamily="34" charset="0"/>
              </a:rPr>
              <a:t> поступил в университет, то продолжил заниматься КВНом уже вместе со студенческой командой</a:t>
            </a:r>
            <a:r>
              <a:rPr lang="ru-RU" sz="4400" b="0" i="0" u="none" strike="noStrike" baseline="30000" dirty="0">
                <a:solidFill>
                  <a:srgbClr val="0645AD"/>
                </a:solidFill>
                <a:effectLst/>
                <a:latin typeface="Arial" panose="020B0604020202020204" pitchFamily="34" charset="0"/>
                <a:hlinkClick r:id="rId22"/>
              </a:rPr>
              <a:t>[3]</a:t>
            </a:r>
            <a:r>
              <a:rPr lang="ru-RU" sz="4400" b="0" i="0" dirty="0">
                <a:solidFill>
                  <a:srgbClr val="202122"/>
                </a:solidFill>
                <a:effectLst/>
                <a:latin typeface="Arial" panose="020B0604020202020204" pitchFamily="34" charset="0"/>
              </a:rPr>
              <a:t>.В университете у него было две команды </a:t>
            </a:r>
            <a:r>
              <a:rPr lang="ru-RU" sz="4400" b="0" i="0" u="none" strike="noStrike" dirty="0">
                <a:solidFill>
                  <a:srgbClr val="0645AD"/>
                </a:solidFill>
                <a:effectLst/>
                <a:latin typeface="Arial" panose="020B0604020202020204" pitchFamily="34" charset="0"/>
                <a:hlinkClick r:id="rId20" tooltip="Клуб весёлых и находчивых"/>
              </a:rPr>
              <a:t>КВН</a:t>
            </a:r>
            <a:r>
              <a:rPr lang="ru-RU" sz="4400" b="0" i="0" dirty="0">
                <a:solidFill>
                  <a:srgbClr val="202122"/>
                </a:solidFill>
                <a:effectLst/>
                <a:latin typeface="Arial" panose="020B0604020202020204" pitchFamily="34" charset="0"/>
              </a:rPr>
              <a:t> «Стоп» и «БВ», которые впоследствии объединились в одну общую команду «БВ». Они играли в Центральной лиге «Старт» в Воронеже</a:t>
            </a:r>
            <a:r>
              <a:rPr lang="ru-RU" sz="4400" b="0" i="0" u="none" strike="noStrike" baseline="30000" dirty="0">
                <a:solidFill>
                  <a:srgbClr val="0645AD"/>
                </a:solidFill>
                <a:effectLst/>
                <a:latin typeface="Arial" panose="020B0604020202020204" pitchFamily="34" charset="0"/>
                <a:hlinkClick r:id="rId22"/>
              </a:rPr>
              <a:t>[3]</a:t>
            </a:r>
            <a:r>
              <a:rPr lang="ru-RU" sz="4400" b="0" i="0" dirty="0">
                <a:solidFill>
                  <a:srgbClr val="202122"/>
                </a:solidFill>
                <a:effectLst/>
                <a:latin typeface="Arial" panose="020B0604020202020204" pitchFamily="34" charset="0"/>
              </a:rPr>
              <a:t>.В Юбилейный сезон, когда </a:t>
            </a:r>
            <a:r>
              <a:rPr lang="ru-RU" sz="4400" b="0" i="0" u="none" strike="noStrike" dirty="0">
                <a:solidFill>
                  <a:srgbClr val="0645AD"/>
                </a:solidFill>
                <a:effectLst/>
                <a:latin typeface="Arial" panose="020B0604020202020204" pitchFamily="34" charset="0"/>
                <a:hlinkClick r:id="rId20" tooltip="Клуб весёлых и находчивых"/>
              </a:rPr>
              <a:t>КВН</a:t>
            </a:r>
            <a:r>
              <a:rPr lang="ru-RU" sz="4400" b="0" i="0" dirty="0">
                <a:solidFill>
                  <a:srgbClr val="202122"/>
                </a:solidFill>
                <a:effectLst/>
                <a:latin typeface="Arial" panose="020B0604020202020204" pitchFamily="34" charset="0"/>
              </a:rPr>
              <a:t>у исполнилось 50 лет, Антон со своей командой выиграл Центральную лигу «Старт», после чего они поехали на Кубок Чемпионов в Минск, где выступили не очень удачно. После этого команда в течение двух сезонов играла в Центральной лиге Москвы и Подмосковья</a:t>
            </a:r>
            <a:r>
              <a:rPr lang="ru-RU" sz="4400" b="0" i="0" u="none" strike="noStrike" baseline="30000" dirty="0">
                <a:solidFill>
                  <a:srgbClr val="0645AD"/>
                </a:solidFill>
                <a:effectLst/>
                <a:latin typeface="Arial" panose="020B0604020202020204" pitchFamily="34" charset="0"/>
                <a:hlinkClick r:id="rId22"/>
              </a:rPr>
              <a:t>[3]</a:t>
            </a:r>
            <a:r>
              <a:rPr lang="ru-RU" sz="4400" b="0" i="0" dirty="0">
                <a:solidFill>
                  <a:srgbClr val="202122"/>
                </a:solidFill>
                <a:effectLst/>
                <a:latin typeface="Arial" panose="020B0604020202020204" pitchFamily="34" charset="0"/>
              </a:rPr>
              <a:t>.Играя в Студенческой лиге, Антон решил, что ему нужно уходить из </a:t>
            </a:r>
            <a:r>
              <a:rPr lang="ru-RU" sz="4400" b="0" i="0" u="none" strike="noStrike" dirty="0">
                <a:solidFill>
                  <a:srgbClr val="0645AD"/>
                </a:solidFill>
                <a:effectLst/>
                <a:latin typeface="Arial" panose="020B0604020202020204" pitchFamily="34" charset="0"/>
                <a:hlinkClick r:id="rId20" tooltip="Клуб весёлых и находчивых"/>
              </a:rPr>
              <a:t>КВН</a:t>
            </a:r>
            <a:r>
              <a:rPr lang="ru-RU" sz="4400" b="0" i="0" dirty="0">
                <a:solidFill>
                  <a:srgbClr val="202122"/>
                </a:solidFill>
                <a:effectLst/>
                <a:latin typeface="Arial" panose="020B0604020202020204" pitchFamily="34" charset="0"/>
              </a:rPr>
              <a:t>. </a:t>
            </a:r>
            <a:r>
              <a:rPr lang="ru-RU" sz="4400" b="0" i="0" u="none" strike="noStrike" dirty="0">
                <a:solidFill>
                  <a:srgbClr val="BA0000"/>
                </a:solidFill>
                <a:effectLst/>
                <a:latin typeface="Arial" panose="020B0604020202020204" pitchFamily="34" charset="0"/>
                <a:hlinkClick r:id="rId23" tooltip="Позов, Дмитрий Темурович (страница отсутствует)"/>
              </a:rPr>
              <a:t>Дмитрий </a:t>
            </a:r>
            <a:r>
              <a:rPr lang="ru-RU" sz="4400" b="0" i="0" u="none" strike="noStrike" dirty="0" err="1">
                <a:solidFill>
                  <a:srgbClr val="BA0000"/>
                </a:solidFill>
                <a:effectLst/>
                <a:latin typeface="Arial" panose="020B0604020202020204" pitchFamily="34" charset="0"/>
                <a:hlinkClick r:id="rId23" tooltip="Позов, Дмитрий Темурович (страница отсутствует)"/>
              </a:rPr>
              <a:t>Позов</a:t>
            </a:r>
            <a:r>
              <a:rPr lang="ru-RU" sz="4400" b="0" i="0" dirty="0">
                <a:solidFill>
                  <a:srgbClr val="202122"/>
                </a:solidFill>
                <a:effectLst/>
                <a:latin typeface="Arial" panose="020B0604020202020204" pitchFamily="34" charset="0"/>
              </a:rPr>
              <a:t>, который также играл в КВН и наблюдал за успехами </a:t>
            </a:r>
            <a:r>
              <a:rPr lang="ru-RU" sz="4400" b="0" i="0" dirty="0" err="1">
                <a:solidFill>
                  <a:srgbClr val="202122"/>
                </a:solidFill>
                <a:effectLst/>
                <a:latin typeface="Arial" panose="020B0604020202020204" pitchFamily="34" charset="0"/>
              </a:rPr>
              <a:t>Шастуна</a:t>
            </a:r>
            <a:r>
              <a:rPr lang="ru-RU" sz="4400" b="0" i="0" dirty="0">
                <a:solidFill>
                  <a:srgbClr val="202122"/>
                </a:solidFill>
                <a:effectLst/>
                <a:latin typeface="Arial" panose="020B0604020202020204" pitchFamily="34" charset="0"/>
              </a:rPr>
              <a:t>, переубедил его бросать КВН, сказав, что им надо остаться в юморе</a:t>
            </a:r>
            <a:r>
              <a:rPr lang="ru-RU" sz="4400" b="0" i="0" u="none" strike="noStrike" baseline="30000" dirty="0">
                <a:solidFill>
                  <a:srgbClr val="0645AD"/>
                </a:solidFill>
                <a:effectLst/>
                <a:latin typeface="Arial" panose="020B0604020202020204" pitchFamily="34" charset="0"/>
                <a:hlinkClick r:id="rId24"/>
              </a:rPr>
              <a:t>[12]</a:t>
            </a:r>
            <a:r>
              <a:rPr lang="ru-RU" sz="4400" b="0" i="0" dirty="0">
                <a:solidFill>
                  <a:srgbClr val="202122"/>
                </a:solidFill>
                <a:effectLst/>
                <a:latin typeface="Arial" panose="020B0604020202020204" pitchFamily="34" charset="0"/>
              </a:rPr>
              <a:t>.              Первая оплачиваемая работа Антона была связана с </a:t>
            </a:r>
            <a:r>
              <a:rPr lang="ru-RU" sz="4400" b="0" i="0" u="none" strike="noStrike" dirty="0">
                <a:solidFill>
                  <a:srgbClr val="0645AD"/>
                </a:solidFill>
                <a:effectLst/>
                <a:latin typeface="Arial" panose="020B0604020202020204" pitchFamily="34" charset="0"/>
                <a:hlinkClick r:id="rId20" tooltip="Клуб весёлых и находчивых"/>
              </a:rPr>
              <a:t>КВН</a:t>
            </a:r>
            <a:r>
              <a:rPr lang="ru-RU" sz="4400" b="0" i="0" dirty="0">
                <a:solidFill>
                  <a:srgbClr val="202122"/>
                </a:solidFill>
                <a:effectLst/>
                <a:latin typeface="Arial" panose="020B0604020202020204" pitchFamily="34" charset="0"/>
              </a:rPr>
              <a:t>. На старших курсах университета он был уже опытным игроком </a:t>
            </a:r>
            <a:r>
              <a:rPr lang="ru-RU" sz="4400" b="0" i="0" u="none" strike="noStrike" dirty="0">
                <a:solidFill>
                  <a:srgbClr val="0645AD"/>
                </a:solidFill>
                <a:effectLst/>
                <a:latin typeface="Arial" panose="020B0604020202020204" pitchFamily="34" charset="0"/>
                <a:hlinkClick r:id="rId20" tooltip="Клуб весёлых и находчивых"/>
              </a:rPr>
              <a:t>КВН</a:t>
            </a:r>
            <a:r>
              <a:rPr lang="ru-RU" sz="4400" b="0" i="0" dirty="0">
                <a:solidFill>
                  <a:srgbClr val="202122"/>
                </a:solidFill>
                <a:effectLst/>
                <a:latin typeface="Arial" panose="020B0604020202020204" pitchFamily="34" charset="0"/>
              </a:rPr>
              <a:t>, поэтому готовил молодые команды к выступлениям, писал им шутки</a:t>
            </a:r>
            <a:r>
              <a:rPr lang="ru-RU" sz="4400" b="0" i="0" u="none" strike="noStrike" baseline="30000" dirty="0">
                <a:solidFill>
                  <a:srgbClr val="0645AD"/>
                </a:solidFill>
                <a:effectLst/>
                <a:latin typeface="Arial" panose="020B0604020202020204" pitchFamily="34" charset="0"/>
                <a:hlinkClick r:id="rId25"/>
              </a:rPr>
              <a:t>[13]</a:t>
            </a:r>
            <a:r>
              <a:rPr lang="ru-RU" sz="4400" b="0" i="0" dirty="0">
                <a:solidFill>
                  <a:srgbClr val="202122"/>
                </a:solidFill>
                <a:effectLst/>
                <a:latin typeface="Arial" panose="020B0604020202020204" pitchFamily="34" charset="0"/>
              </a:rPr>
              <a:t>.</a:t>
            </a:r>
          </a:p>
          <a:p>
            <a:pPr algn="l"/>
            <a:r>
              <a:rPr lang="ru-RU" sz="4400" b="1" dirty="0">
                <a:solidFill>
                  <a:srgbClr val="202122"/>
                </a:solidFill>
                <a:latin typeface="Arial" panose="020B0604020202020204" pitchFamily="34" charset="0"/>
              </a:rPr>
              <a:t>Сергей Матвиенко-</a:t>
            </a:r>
            <a:r>
              <a:rPr lang="ru-RU" sz="4400" b="0" i="0" dirty="0">
                <a:solidFill>
                  <a:srgbClr val="202122"/>
                </a:solidFill>
                <a:effectLst/>
                <a:latin typeface="Arial" panose="020B0604020202020204" pitchFamily="34" charset="0"/>
              </a:rPr>
              <a:t>Родился 13 ноября 1983 года в </a:t>
            </a:r>
            <a:r>
              <a:rPr lang="ru-RU" sz="4400" b="0" i="0" u="none" strike="noStrike" dirty="0">
                <a:solidFill>
                  <a:srgbClr val="0645AD"/>
                </a:solidFill>
                <a:effectLst/>
                <a:latin typeface="Arial" panose="020B0604020202020204" pitchFamily="34" charset="0"/>
                <a:hlinkClick r:id="rId26" tooltip="Ухолово"/>
              </a:rPr>
              <a:t>Ухолово</a:t>
            </a:r>
            <a:r>
              <a:rPr lang="ru-RU" sz="4400" b="0" i="0" dirty="0">
                <a:solidFill>
                  <a:srgbClr val="202122"/>
                </a:solidFill>
                <a:effectLst/>
                <a:latin typeface="Arial" panose="020B0604020202020204" pitchFamily="34" charset="0"/>
              </a:rPr>
              <a:t>, </a:t>
            </a:r>
            <a:r>
              <a:rPr lang="ru-RU" sz="4400" b="0" i="0" u="none" strike="noStrike" dirty="0">
                <a:solidFill>
                  <a:srgbClr val="0645AD"/>
                </a:solidFill>
                <a:effectLst/>
                <a:latin typeface="Arial" panose="020B0604020202020204" pitchFamily="34" charset="0"/>
                <a:hlinkClick r:id="rId27" tooltip="Рязанская область"/>
              </a:rPr>
              <a:t>Рязанская область</a:t>
            </a:r>
            <a:r>
              <a:rPr lang="ru-RU" sz="4400" b="0" i="0" u="none" strike="noStrike" baseline="30000" dirty="0">
                <a:solidFill>
                  <a:srgbClr val="0645AD"/>
                </a:solidFill>
                <a:effectLst/>
                <a:latin typeface="Arial" panose="020B0604020202020204" pitchFamily="34" charset="0"/>
                <a:hlinkClick r:id="rId28"/>
              </a:rPr>
              <a:t>[2]</a:t>
            </a:r>
            <a:r>
              <a:rPr lang="ru-RU" sz="4400" b="0" i="0" dirty="0">
                <a:solidFill>
                  <a:srgbClr val="202122"/>
                </a:solidFill>
                <a:effectLst/>
                <a:latin typeface="Arial" panose="020B0604020202020204" pitchFamily="34" charset="0"/>
              </a:rPr>
              <a:t>. Через полгода после его рождения семья переехала в </a:t>
            </a:r>
            <a:r>
              <a:rPr lang="ru-RU" sz="4400" b="0" i="0" u="none" strike="noStrike" dirty="0">
                <a:solidFill>
                  <a:srgbClr val="0645AD"/>
                </a:solidFill>
                <a:effectLst/>
                <a:latin typeface="Arial" panose="020B0604020202020204" pitchFamily="34" charset="0"/>
                <a:hlinkClick r:id="rId29" tooltip="Новокубанск"/>
              </a:rPr>
              <a:t>Новокубанск</a:t>
            </a:r>
            <a:r>
              <a:rPr lang="ru-RU" sz="4400" b="0" i="0" dirty="0">
                <a:solidFill>
                  <a:srgbClr val="202122"/>
                </a:solidFill>
                <a:effectLst/>
                <a:latin typeface="Arial" panose="020B0604020202020204" pitchFamily="34" charset="0"/>
              </a:rPr>
              <a:t>, а затем в </a:t>
            </a:r>
            <a:r>
              <a:rPr lang="ru-RU" sz="4400" b="0" i="0" u="none" strike="noStrike" dirty="0">
                <a:solidFill>
                  <a:srgbClr val="0645AD"/>
                </a:solidFill>
                <a:effectLst/>
                <a:latin typeface="Arial" panose="020B0604020202020204" pitchFamily="34" charset="0"/>
                <a:hlinkClick r:id="rId30" tooltip="Армавир (Россия)"/>
              </a:rPr>
              <a:t>Армавир</a:t>
            </a:r>
            <a:r>
              <a:rPr lang="ru-RU" sz="4400" b="0" i="0" dirty="0">
                <a:solidFill>
                  <a:srgbClr val="202122"/>
                </a:solidFill>
                <a:effectLst/>
                <a:latin typeface="Arial" panose="020B0604020202020204" pitchFamily="34" charset="0"/>
              </a:rPr>
              <a:t>. После окончания школы поступил в Армавирский механико-технологический институт (филиал </a:t>
            </a:r>
            <a:r>
              <a:rPr lang="ru-RU" sz="4400" b="0" i="0" dirty="0" err="1">
                <a:solidFill>
                  <a:srgbClr val="202122"/>
                </a:solidFill>
                <a:effectLst/>
                <a:latin typeface="Arial" panose="020B0604020202020204" pitchFamily="34" charset="0"/>
              </a:rPr>
              <a:t>КубГТУ</a:t>
            </a:r>
            <a:r>
              <a:rPr lang="ru-RU" sz="4400" b="0" i="0" dirty="0">
                <a:solidFill>
                  <a:srgbClr val="202122"/>
                </a:solidFill>
                <a:effectLst/>
                <a:latin typeface="Arial" panose="020B0604020202020204" pitchFamily="34" charset="0"/>
              </a:rPr>
              <a:t>) на специальность инженера-электрика</a:t>
            </a:r>
            <a:r>
              <a:rPr lang="ru-RU" sz="4400" b="0" i="0" u="none" strike="noStrike" baseline="30000" dirty="0">
                <a:solidFill>
                  <a:srgbClr val="0645AD"/>
                </a:solidFill>
                <a:effectLst/>
                <a:latin typeface="Arial" panose="020B0604020202020204" pitchFamily="34" charset="0"/>
                <a:hlinkClick r:id="rId31"/>
              </a:rPr>
              <a:t>[3]</a:t>
            </a:r>
            <a:r>
              <a:rPr lang="ru-RU" sz="4400" b="0" i="0" dirty="0">
                <a:solidFill>
                  <a:srgbClr val="202122"/>
                </a:solidFill>
                <a:effectLst/>
                <a:latin typeface="Arial" panose="020B0604020202020204" pitchFamily="34" charset="0"/>
              </a:rPr>
              <a:t>.В университете основал и был участником студенческой команды КВН</a:t>
            </a:r>
            <a:r>
              <a:rPr lang="ru-RU" sz="4400" b="0" i="0" u="none" strike="noStrike" baseline="30000" dirty="0">
                <a:solidFill>
                  <a:srgbClr val="0645AD"/>
                </a:solidFill>
                <a:effectLst/>
                <a:latin typeface="Arial" panose="020B0604020202020204" pitchFamily="34" charset="0"/>
                <a:hlinkClick r:id="rId28"/>
              </a:rPr>
              <a:t>[2]</a:t>
            </a:r>
            <a:r>
              <a:rPr lang="ru-RU" sz="4400" b="0" i="0" dirty="0">
                <a:solidFill>
                  <a:srgbClr val="202122"/>
                </a:solidFill>
                <a:effectLst/>
                <a:latin typeface="Arial" panose="020B0604020202020204" pitchFamily="34" charset="0"/>
              </a:rPr>
              <a:t>. Несколько раз был финалистом и чемпионом Армавирской открытой лиги </a:t>
            </a:r>
            <a:r>
              <a:rPr lang="ru-RU" sz="4400" b="0" i="0" u="none" strike="noStrike" dirty="0">
                <a:solidFill>
                  <a:srgbClr val="0645AD"/>
                </a:solidFill>
                <a:effectLst/>
                <a:latin typeface="Arial" panose="020B0604020202020204" pitchFamily="34" charset="0"/>
                <a:hlinkClick r:id="rId20" tooltip="Клуб весёлых и находчивых"/>
              </a:rPr>
              <a:t>КВН</a:t>
            </a:r>
            <a:r>
              <a:rPr lang="ru-RU" sz="4400" b="0" i="0" u="none" strike="noStrike" baseline="30000" dirty="0">
                <a:solidFill>
                  <a:srgbClr val="0645AD"/>
                </a:solidFill>
                <a:effectLst/>
                <a:latin typeface="Arial" panose="020B0604020202020204" pitchFamily="34" charset="0"/>
                <a:hlinkClick r:id="rId32"/>
              </a:rPr>
              <a:t>[4]</a:t>
            </a:r>
            <a:r>
              <a:rPr lang="ru-RU" sz="4400" b="0" i="0" dirty="0">
                <a:solidFill>
                  <a:srgbClr val="202122"/>
                </a:solidFill>
                <a:effectLst/>
                <a:latin typeface="Arial" panose="020B0604020202020204" pitchFamily="34" charset="0"/>
              </a:rPr>
              <a:t>, а также чемпионом Высшей лиги</a:t>
            </a:r>
            <a:r>
              <a:rPr lang="ru-RU" sz="4400" b="0" i="0" u="none" strike="noStrike" baseline="30000" dirty="0">
                <a:solidFill>
                  <a:srgbClr val="0645AD"/>
                </a:solidFill>
                <a:effectLst/>
                <a:latin typeface="Arial" panose="020B0604020202020204" pitchFamily="34" charset="0"/>
                <a:hlinkClick r:id="rId31"/>
              </a:rPr>
              <a:t>[3]</a:t>
            </a:r>
            <a:r>
              <a:rPr lang="ru-RU" sz="4400" b="0" i="0" dirty="0">
                <a:solidFill>
                  <a:srgbClr val="202122"/>
                </a:solidFill>
                <a:effectLst/>
                <a:latin typeface="Arial" panose="020B0604020202020204" pitchFamily="34" charset="0"/>
              </a:rPr>
              <a:t>.С 2007 года стал принимать участие в различных проектах: в составе дуэта «Пластилин» — в проекте «</a:t>
            </a:r>
            <a:r>
              <a:rPr lang="ru-RU" sz="4400" b="0" i="0" u="none" strike="noStrike" dirty="0">
                <a:solidFill>
                  <a:srgbClr val="BA0000"/>
                </a:solidFill>
                <a:effectLst/>
                <a:latin typeface="Arial" panose="020B0604020202020204" pitchFamily="34" charset="0"/>
                <a:hlinkClick r:id="rId33" tooltip="Смех без правил (страница отсутствует)"/>
              </a:rPr>
              <a:t>Смех без правил</a:t>
            </a:r>
            <a:r>
              <a:rPr lang="ru-RU" sz="4400" b="0" i="0" dirty="0">
                <a:solidFill>
                  <a:srgbClr val="202122"/>
                </a:solidFill>
                <a:effectLst/>
                <a:latin typeface="Arial" panose="020B0604020202020204" pitchFamily="34" charset="0"/>
              </a:rPr>
              <a:t>» и программе «</a:t>
            </a:r>
            <a:r>
              <a:rPr lang="ru-RU" sz="4400" b="0" i="0" u="none" strike="noStrike" dirty="0">
                <a:solidFill>
                  <a:srgbClr val="BA0000"/>
                </a:solidFill>
                <a:effectLst/>
                <a:latin typeface="Arial" panose="020B0604020202020204" pitchFamily="34" charset="0"/>
                <a:hlinkClick r:id="rId34" tooltip="Убойная лига (страница отсутствует)"/>
              </a:rPr>
              <a:t>Убойная лига</a:t>
            </a:r>
            <a:r>
              <a:rPr lang="ru-RU" sz="4400" b="0" i="0" dirty="0">
                <a:solidFill>
                  <a:srgbClr val="202122"/>
                </a:solidFill>
                <a:effectLst/>
                <a:latin typeface="Arial" panose="020B0604020202020204" pitchFamily="34" charset="0"/>
              </a:rPr>
              <a:t>»</a:t>
            </a:r>
            <a:r>
              <a:rPr lang="ru-RU" sz="4400" b="0" i="0" u="none" strike="noStrike" baseline="30000" dirty="0">
                <a:solidFill>
                  <a:srgbClr val="0645AD"/>
                </a:solidFill>
                <a:effectLst/>
                <a:latin typeface="Arial" panose="020B0604020202020204" pitchFamily="34" charset="0"/>
                <a:hlinkClick r:id="rId32"/>
              </a:rPr>
              <a:t>[4]</a:t>
            </a:r>
            <a:r>
              <a:rPr lang="ru-RU" sz="4400" b="0" i="0" dirty="0">
                <a:solidFill>
                  <a:srgbClr val="202122"/>
                </a:solidFill>
                <a:effectLst/>
                <a:latin typeface="Arial" panose="020B0604020202020204" pitchFamily="34" charset="0"/>
              </a:rPr>
              <a:t>. После «</a:t>
            </a:r>
            <a:r>
              <a:rPr lang="ru-RU" sz="4400" b="0" i="0" u="none" strike="noStrike" dirty="0">
                <a:solidFill>
                  <a:srgbClr val="BA0000"/>
                </a:solidFill>
                <a:effectLst/>
                <a:latin typeface="Arial" panose="020B0604020202020204" pitchFamily="34" charset="0"/>
                <a:hlinkClick r:id="rId34" tooltip="Убойная лига (страница отсутствует)"/>
              </a:rPr>
              <a:t>Убойной лиги</a:t>
            </a:r>
            <a:r>
              <a:rPr lang="ru-RU" sz="4400" b="0" i="0" dirty="0">
                <a:solidFill>
                  <a:srgbClr val="202122"/>
                </a:solidFill>
                <a:effectLst/>
                <a:latin typeface="Arial" panose="020B0604020202020204" pitchFamily="34" charset="0"/>
              </a:rPr>
              <a:t>» участники дуэта стали резидентами «</a:t>
            </a:r>
            <a:r>
              <a:rPr lang="ru-RU" sz="4400" b="0" i="0" u="none" strike="noStrike" dirty="0">
                <a:solidFill>
                  <a:srgbClr val="BA0000"/>
                </a:solidFill>
                <a:effectLst/>
                <a:latin typeface="Arial" panose="020B0604020202020204" pitchFamily="34" charset="0"/>
                <a:hlinkClick r:id="rId35" tooltip="Comedy Club Saint-Petersburg (страница отсутствует)"/>
              </a:rPr>
              <a:t>Comedy Club Санкт-Петербург</a:t>
            </a:r>
            <a:r>
              <a:rPr lang="ru-RU" sz="4400" b="0" i="0" dirty="0">
                <a:solidFill>
                  <a:srgbClr val="202122"/>
                </a:solidFill>
                <a:effectLst/>
                <a:latin typeface="Arial" panose="020B0604020202020204" pitchFamily="34" charset="0"/>
              </a:rPr>
              <a:t>»</a:t>
            </a:r>
            <a:r>
              <a:rPr lang="ru-RU" sz="4400" b="0" i="0" u="none" strike="noStrike" baseline="30000" dirty="0">
                <a:solidFill>
                  <a:srgbClr val="0645AD"/>
                </a:solidFill>
                <a:effectLst/>
                <a:latin typeface="Arial" panose="020B0604020202020204" pitchFamily="34" charset="0"/>
                <a:hlinkClick r:id="rId36"/>
              </a:rPr>
              <a:t>[5]</a:t>
            </a:r>
            <a:r>
              <a:rPr lang="ru-RU" sz="4400" b="0" i="0" dirty="0">
                <a:solidFill>
                  <a:srgbClr val="202122"/>
                </a:solidFill>
                <a:effectLst/>
                <a:latin typeface="Arial" panose="020B0604020202020204" pitchFamily="34" charset="0"/>
              </a:rPr>
              <a:t>.В 2011 году с друзьями создал импровизационный театр «</a:t>
            </a:r>
            <a:r>
              <a:rPr lang="ru-RU" sz="4400" b="0" i="0" u="none" strike="noStrike" dirty="0" err="1">
                <a:solidFill>
                  <a:srgbClr val="BA0000"/>
                </a:solidFill>
                <a:effectLst/>
                <a:latin typeface="Arial" panose="020B0604020202020204" pitchFamily="34" charset="0"/>
                <a:hlinkClick r:id="rId37" tooltip="CraЗу (страница отсутствует)"/>
              </a:rPr>
              <a:t>CraЗу</a:t>
            </a:r>
            <a:r>
              <a:rPr lang="ru-RU" sz="4400" b="0" i="0" dirty="0">
                <a:solidFill>
                  <a:srgbClr val="202122"/>
                </a:solidFill>
                <a:effectLst/>
                <a:latin typeface="Arial" panose="020B0604020202020204" pitchFamily="34" charset="0"/>
              </a:rPr>
              <a:t>». Со временем Театр импровизации «</a:t>
            </a:r>
            <a:r>
              <a:rPr lang="ru-RU" sz="4400" b="0" i="0" dirty="0" err="1">
                <a:solidFill>
                  <a:srgbClr val="202122"/>
                </a:solidFill>
                <a:effectLst/>
                <a:latin typeface="Arial" panose="020B0604020202020204" pitchFamily="34" charset="0"/>
              </a:rPr>
              <a:t>CraЗy</a:t>
            </a:r>
            <a:r>
              <a:rPr lang="ru-RU" sz="4400" b="0" i="0" dirty="0">
                <a:solidFill>
                  <a:srgbClr val="202122"/>
                </a:solidFill>
                <a:effectLst/>
                <a:latin typeface="Arial" panose="020B0604020202020204" pitchFamily="34" charset="0"/>
              </a:rPr>
              <a:t>» (с основным актёрским составом: Сергей Матвиенко — </a:t>
            </a:r>
            <a:r>
              <a:rPr lang="ru-RU" sz="4400" b="0" i="0" u="none" strike="noStrike" dirty="0">
                <a:solidFill>
                  <a:srgbClr val="0645AD"/>
                </a:solidFill>
                <a:effectLst/>
                <a:latin typeface="Arial" panose="020B0604020202020204" pitchFamily="34" charset="0"/>
                <a:hlinkClick r:id="rId38" tooltip="Попов, Арсений Сергеевич"/>
              </a:rPr>
              <a:t>Арсений Попов</a:t>
            </a:r>
            <a:r>
              <a:rPr lang="ru-RU" sz="4400" b="0" i="0" dirty="0">
                <a:solidFill>
                  <a:srgbClr val="202122"/>
                </a:solidFill>
                <a:effectLst/>
                <a:latin typeface="Arial" panose="020B0604020202020204" pitchFamily="34" charset="0"/>
              </a:rPr>
              <a:t> — </a:t>
            </a:r>
            <a:r>
              <a:rPr lang="ru-RU" sz="4400" b="0" i="0" u="none" strike="noStrike" dirty="0">
                <a:solidFill>
                  <a:srgbClr val="BA0000"/>
                </a:solidFill>
                <a:effectLst/>
                <a:latin typeface="Arial" panose="020B0604020202020204" pitchFamily="34" charset="0"/>
                <a:hlinkClick r:id="rId39" tooltip="Антон Захарьин (страница отсутствует)"/>
              </a:rPr>
              <a:t>Антон Захарьин</a:t>
            </a:r>
            <a:r>
              <a:rPr lang="ru-RU" sz="4400" b="0" i="0" dirty="0">
                <a:solidFill>
                  <a:srgbClr val="202122"/>
                </a:solidFill>
                <a:effectLst/>
                <a:latin typeface="Arial" panose="020B0604020202020204" pitchFamily="34" charset="0"/>
              </a:rPr>
              <a:t>) становится одним из лучших импровизационных шоу в Санкт-Петербурге</a:t>
            </a:r>
            <a:r>
              <a:rPr lang="ru-RU" sz="4400" b="0" i="0" u="none" strike="noStrike" baseline="30000" dirty="0">
                <a:solidFill>
                  <a:srgbClr val="0645AD"/>
                </a:solidFill>
                <a:effectLst/>
                <a:latin typeface="Arial" panose="020B0604020202020204" pitchFamily="34" charset="0"/>
                <a:hlinkClick r:id="rId40"/>
              </a:rPr>
              <a:t>[6]</a:t>
            </a:r>
            <a:r>
              <a:rPr lang="ru-RU" sz="4400" b="0" i="0" dirty="0">
                <a:solidFill>
                  <a:srgbClr val="202122"/>
                </a:solidFill>
                <a:effectLst/>
                <a:latin typeface="Arial" panose="020B0604020202020204" pitchFamily="34" charset="0"/>
              </a:rPr>
              <a:t>.В 2012 году вместе с другим актёром «</a:t>
            </a:r>
            <a:r>
              <a:rPr lang="ru-RU" sz="4400" b="0" i="0" dirty="0" err="1">
                <a:solidFill>
                  <a:srgbClr val="202122"/>
                </a:solidFill>
                <a:effectLst/>
                <a:latin typeface="Arial" panose="020B0604020202020204" pitchFamily="34" charset="0"/>
              </a:rPr>
              <a:t>CraЗу</a:t>
            </a:r>
            <a:r>
              <a:rPr lang="ru-RU" sz="4400" b="0" i="0" dirty="0">
                <a:solidFill>
                  <a:srgbClr val="202122"/>
                </a:solidFill>
                <a:effectLst/>
                <a:latin typeface="Arial" panose="020B0604020202020204" pitchFamily="34" charset="0"/>
              </a:rPr>
              <a:t>» и будущим коллегой по шоу «</a:t>
            </a:r>
            <a:r>
              <a:rPr lang="ru-RU" sz="4400" b="0" i="0" u="none" strike="noStrike" dirty="0">
                <a:solidFill>
                  <a:srgbClr val="0645AD"/>
                </a:solidFill>
                <a:effectLst/>
                <a:latin typeface="Arial" panose="020B0604020202020204" pitchFamily="34" charset="0"/>
                <a:hlinkClick r:id="rId41" tooltip="Импровизация (телешоу)"/>
              </a:rPr>
              <a:t>Импровизация</a:t>
            </a:r>
            <a:r>
              <a:rPr lang="ru-RU" sz="4400" b="0" i="0" dirty="0">
                <a:solidFill>
                  <a:srgbClr val="202122"/>
                </a:solidFill>
                <a:effectLst/>
                <a:latin typeface="Arial" panose="020B0604020202020204" pitchFamily="34" charset="0"/>
              </a:rPr>
              <a:t>», </a:t>
            </a:r>
            <a:r>
              <a:rPr lang="ru-RU" sz="4400" b="0" i="0" u="none" strike="noStrike" dirty="0">
                <a:solidFill>
                  <a:srgbClr val="0645AD"/>
                </a:solidFill>
                <a:effectLst/>
                <a:latin typeface="Arial" panose="020B0604020202020204" pitchFamily="34" charset="0"/>
                <a:hlinkClick r:id="rId38" tooltip="Попов, Арсений Сергеевич"/>
              </a:rPr>
              <a:t>Арсением Поповым</a:t>
            </a:r>
            <a:r>
              <a:rPr lang="ru-RU" sz="4400" b="0" i="0" dirty="0">
                <a:solidFill>
                  <a:srgbClr val="202122"/>
                </a:solidFill>
                <a:effectLst/>
                <a:latin typeface="Arial" panose="020B0604020202020204" pitchFamily="34" charset="0"/>
              </a:rPr>
              <a:t>, принял участие в шоу «</a:t>
            </a:r>
            <a:r>
              <a:rPr lang="ru-RU" sz="4400" b="0" i="0" u="none" strike="noStrike" dirty="0">
                <a:solidFill>
                  <a:srgbClr val="BA0000"/>
                </a:solidFill>
                <a:effectLst/>
                <a:latin typeface="Arial" panose="020B0604020202020204" pitchFamily="34" charset="0"/>
                <a:hlinkClick r:id="rId42" tooltip="Битва за эфир (страница отсутствует)"/>
              </a:rPr>
              <a:t>Битва за эфир</a:t>
            </a:r>
            <a:r>
              <a:rPr lang="ru-RU" sz="4400" b="0" i="0" dirty="0">
                <a:solidFill>
                  <a:srgbClr val="202122"/>
                </a:solidFill>
                <a:effectLst/>
                <a:latin typeface="Arial" panose="020B0604020202020204" pitchFamily="34" charset="0"/>
              </a:rPr>
              <a:t>» на канале МУЗ-ТВ. Оба дошли до финала шоу, но не стали победителями проекта. После «Битвы за эфир» Матвиенко и Попов появились в нескольких выпусках комедийной передачи «Точка Ю»</a:t>
            </a:r>
            <a:r>
              <a:rPr lang="ru-RU" sz="4400" b="0" i="0" u="none" strike="noStrike" baseline="30000" dirty="0">
                <a:solidFill>
                  <a:srgbClr val="0645AD"/>
                </a:solidFill>
                <a:effectLst/>
                <a:latin typeface="Arial" panose="020B0604020202020204" pitchFamily="34" charset="0"/>
                <a:hlinkClick r:id="rId40"/>
              </a:rPr>
              <a:t>[6]</a:t>
            </a:r>
            <a:r>
              <a:rPr lang="ru-RU" sz="4400" b="0" i="0" dirty="0">
                <a:solidFill>
                  <a:srgbClr val="202122"/>
                </a:solidFill>
                <a:effectLst/>
                <a:latin typeface="Arial" panose="020B0604020202020204" pitchFamily="34" charset="0"/>
              </a:rPr>
              <a:t>.</a:t>
            </a:r>
          </a:p>
          <a:p>
            <a:pPr algn="l"/>
            <a:endParaRPr lang="ru-RU" sz="4400" b="1" i="0" dirty="0">
              <a:solidFill>
                <a:srgbClr val="202122"/>
              </a:solidFill>
              <a:effectLst/>
              <a:latin typeface="Arial" panose="020B0604020202020204" pitchFamily="34" charset="0"/>
            </a:endParaRPr>
          </a:p>
          <a:p>
            <a:endParaRPr lang="ru-RU" sz="1400" b="1" dirty="0">
              <a:solidFill>
                <a:schemeClr val="tx1"/>
              </a:solidFill>
            </a:endParaRPr>
          </a:p>
        </p:txBody>
      </p:sp>
      <p:pic>
        <p:nvPicPr>
          <p:cNvPr id="6" name="Рисунок 5">
            <a:extLst>
              <a:ext uri="{FF2B5EF4-FFF2-40B4-BE49-F238E27FC236}">
                <a16:creationId xmlns:a16="http://schemas.microsoft.com/office/drawing/2014/main" id="{4C622FD2-2B18-7A12-BB81-BCE6B155C6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04119" y="3951712"/>
            <a:ext cx="3019038" cy="2012692"/>
          </a:xfrm>
          <a:prstGeom prst="rect">
            <a:avLst/>
          </a:prstGeom>
        </p:spPr>
      </p:pic>
      <p:pic>
        <p:nvPicPr>
          <p:cNvPr id="8" name="Рисунок 7">
            <a:extLst>
              <a:ext uri="{FF2B5EF4-FFF2-40B4-BE49-F238E27FC236}">
                <a16:creationId xmlns:a16="http://schemas.microsoft.com/office/drawing/2014/main" id="{9052215F-4FA3-4D7A-C98F-9C9A63DE747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3539680" y="4145200"/>
            <a:ext cx="3822900" cy="2368406"/>
          </a:xfrm>
          <a:prstGeom prst="rect">
            <a:avLst/>
          </a:prstGeom>
        </p:spPr>
      </p:pic>
      <p:pic>
        <p:nvPicPr>
          <p:cNvPr id="10" name="Рисунок 9">
            <a:extLst>
              <a:ext uri="{FF2B5EF4-FFF2-40B4-BE49-F238E27FC236}">
                <a16:creationId xmlns:a16="http://schemas.microsoft.com/office/drawing/2014/main" id="{1AFFF771-73EA-9307-4123-B8055FA93FA2}"/>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679103" y="4033173"/>
            <a:ext cx="3247442" cy="1931231"/>
          </a:xfrm>
          <a:prstGeom prst="rect">
            <a:avLst/>
          </a:prstGeom>
        </p:spPr>
      </p:pic>
    </p:spTree>
    <p:extLst>
      <p:ext uri="{BB962C8B-B14F-4D97-AF65-F5344CB8AC3E}">
        <p14:creationId xmlns:p14="http://schemas.microsoft.com/office/powerpoint/2010/main" val="23741571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Click="0">
        <p15:prstTrans prst="origami"/>
      </p:transition>
    </mc:Choice>
    <mc:Fallback>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3F6818-582B-854F-E322-F3F5A9B5FAA7}"/>
              </a:ext>
            </a:extLst>
          </p:cNvPr>
          <p:cNvSpPr>
            <a:spLocks noGrp="1"/>
          </p:cNvSpPr>
          <p:nvPr>
            <p:ph type="title"/>
          </p:nvPr>
        </p:nvSpPr>
        <p:spPr>
          <a:xfrm>
            <a:off x="4165830" y="-312708"/>
            <a:ext cx="3860340" cy="1265164"/>
          </a:xfrm>
        </p:spPr>
        <p:txBody>
          <a:bodyPr>
            <a:normAutofit fontScale="90000"/>
          </a:bodyPr>
          <a:lstStyle/>
          <a:p>
            <a:r>
              <a:rPr lang="ru-RU" dirty="0"/>
              <a:t>     </a:t>
            </a:r>
            <a:r>
              <a:rPr lang="ru-RU" b="1" dirty="0">
                <a:solidFill>
                  <a:srgbClr val="0070C0"/>
                </a:solidFill>
                <a:latin typeface="Arial Black" panose="020B0A04020102020204" pitchFamily="34" charset="0"/>
              </a:rPr>
              <a:t>ГАЛЕРЕЯ</a:t>
            </a:r>
            <a:r>
              <a:rPr lang="ru-RU" b="1" dirty="0"/>
              <a:t> </a:t>
            </a:r>
          </a:p>
        </p:txBody>
      </p:sp>
      <p:sp>
        <p:nvSpPr>
          <p:cNvPr id="3" name="Текст 2">
            <a:extLst>
              <a:ext uri="{FF2B5EF4-FFF2-40B4-BE49-F238E27FC236}">
                <a16:creationId xmlns:a16="http://schemas.microsoft.com/office/drawing/2014/main" id="{9D2EB46C-E450-97C4-3F90-6818E0D989E5}"/>
              </a:ext>
            </a:extLst>
          </p:cNvPr>
          <p:cNvSpPr>
            <a:spLocks noGrp="1"/>
          </p:cNvSpPr>
          <p:nvPr>
            <p:ph type="body" idx="1"/>
          </p:nvPr>
        </p:nvSpPr>
        <p:spPr/>
        <p:txBody>
          <a:bodyPr/>
          <a:lstStyle/>
          <a:p>
            <a:endParaRPr lang="ru-RU" dirty="0"/>
          </a:p>
        </p:txBody>
      </p:sp>
      <p:pic>
        <p:nvPicPr>
          <p:cNvPr id="5" name="Рисунок 4">
            <a:extLst>
              <a:ext uri="{FF2B5EF4-FFF2-40B4-BE49-F238E27FC236}">
                <a16:creationId xmlns:a16="http://schemas.microsoft.com/office/drawing/2014/main" id="{D51BC1E8-4084-709B-437B-A6AF6D381D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082" y="885435"/>
            <a:ext cx="4435461" cy="2494947"/>
          </a:xfrm>
          <a:prstGeom prst="rect">
            <a:avLst/>
          </a:prstGeom>
        </p:spPr>
      </p:pic>
      <p:pic>
        <p:nvPicPr>
          <p:cNvPr id="7" name="Рисунок 6">
            <a:extLst>
              <a:ext uri="{FF2B5EF4-FFF2-40B4-BE49-F238E27FC236}">
                <a16:creationId xmlns:a16="http://schemas.microsoft.com/office/drawing/2014/main" id="{DB3B69A2-75CD-C241-F639-B1E4F219C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681" y="2930203"/>
            <a:ext cx="3520572" cy="2346131"/>
          </a:xfrm>
          <a:prstGeom prst="rect">
            <a:avLst/>
          </a:prstGeom>
        </p:spPr>
      </p:pic>
      <p:pic>
        <p:nvPicPr>
          <p:cNvPr id="9" name="Рисунок 8">
            <a:extLst>
              <a:ext uri="{FF2B5EF4-FFF2-40B4-BE49-F238E27FC236}">
                <a16:creationId xmlns:a16="http://schemas.microsoft.com/office/drawing/2014/main" id="{FC4B79B7-35B6-504B-368A-C5F3D5BACF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0878" y="922466"/>
            <a:ext cx="3273333" cy="2185865"/>
          </a:xfrm>
          <a:prstGeom prst="rect">
            <a:avLst/>
          </a:prstGeom>
        </p:spPr>
      </p:pic>
      <p:pic>
        <p:nvPicPr>
          <p:cNvPr id="11" name="Рисунок 10">
            <a:extLst>
              <a:ext uri="{FF2B5EF4-FFF2-40B4-BE49-F238E27FC236}">
                <a16:creationId xmlns:a16="http://schemas.microsoft.com/office/drawing/2014/main" id="{06C56928-234F-F686-CF73-EFF65E5FFB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061" y="3032829"/>
            <a:ext cx="2696308" cy="3370385"/>
          </a:xfrm>
          <a:prstGeom prst="rect">
            <a:avLst/>
          </a:prstGeom>
        </p:spPr>
      </p:pic>
      <p:pic>
        <p:nvPicPr>
          <p:cNvPr id="13" name="Рисунок 12">
            <a:extLst>
              <a:ext uri="{FF2B5EF4-FFF2-40B4-BE49-F238E27FC236}">
                <a16:creationId xmlns:a16="http://schemas.microsoft.com/office/drawing/2014/main" id="{4C099C38-CFE6-7EDA-13CD-D4AAF2E985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3505" y="638341"/>
            <a:ext cx="2835405" cy="2025556"/>
          </a:xfrm>
          <a:prstGeom prst="rect">
            <a:avLst/>
          </a:prstGeom>
        </p:spPr>
      </p:pic>
      <p:pic>
        <p:nvPicPr>
          <p:cNvPr id="15" name="Рисунок 14">
            <a:extLst>
              <a:ext uri="{FF2B5EF4-FFF2-40B4-BE49-F238E27FC236}">
                <a16:creationId xmlns:a16="http://schemas.microsoft.com/office/drawing/2014/main" id="{80C12A6C-E9AC-CF90-4CD8-81AEE83410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8141" y="2338147"/>
            <a:ext cx="3086810" cy="3069661"/>
          </a:xfrm>
          <a:prstGeom prst="rect">
            <a:avLst/>
          </a:prstGeom>
        </p:spPr>
      </p:pic>
      <p:pic>
        <p:nvPicPr>
          <p:cNvPr id="17" name="Рисунок 16">
            <a:extLst>
              <a:ext uri="{FF2B5EF4-FFF2-40B4-BE49-F238E27FC236}">
                <a16:creationId xmlns:a16="http://schemas.microsoft.com/office/drawing/2014/main" id="{1FDB885D-D583-2F2F-76B1-22BB2A756F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82965" y="4009404"/>
            <a:ext cx="2094584" cy="2393810"/>
          </a:xfrm>
          <a:prstGeom prst="rect">
            <a:avLst/>
          </a:prstGeom>
        </p:spPr>
      </p:pic>
      <p:pic>
        <p:nvPicPr>
          <p:cNvPr id="6" name="Рисунок 5">
            <a:extLst>
              <a:ext uri="{FF2B5EF4-FFF2-40B4-BE49-F238E27FC236}">
                <a16:creationId xmlns:a16="http://schemas.microsoft.com/office/drawing/2014/main" id="{3BD0BD98-0F76-8958-87B9-3EA567AAE1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4758" y="4393829"/>
            <a:ext cx="3970569" cy="2230343"/>
          </a:xfrm>
          <a:prstGeom prst="rect">
            <a:avLst/>
          </a:prstGeom>
        </p:spPr>
      </p:pic>
    </p:spTree>
    <p:extLst>
      <p:ext uri="{BB962C8B-B14F-4D97-AF65-F5344CB8AC3E}">
        <p14:creationId xmlns:p14="http://schemas.microsoft.com/office/powerpoint/2010/main" val="10892281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airplane"/>
      </p:transition>
    </mc:Choice>
    <mc:Fallback>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везда: 5 точек 8">
            <a:extLst>
              <a:ext uri="{FF2B5EF4-FFF2-40B4-BE49-F238E27FC236}">
                <a16:creationId xmlns:a16="http://schemas.microsoft.com/office/drawing/2014/main" id="{753F87CD-3B29-F914-8F0F-36C6A83C08EF}"/>
              </a:ext>
            </a:extLst>
          </p:cNvPr>
          <p:cNvSpPr/>
          <p:nvPr/>
        </p:nvSpPr>
        <p:spPr>
          <a:xfrm rot="1303734">
            <a:off x="8233558" y="389138"/>
            <a:ext cx="2628405" cy="2741571"/>
          </a:xfrm>
          <a:prstGeom prst="star5">
            <a:avLst/>
          </a:prstGeom>
          <a:effectLst>
            <a:outerShdw blurRad="50800" dist="38100" dir="2700000" algn="tl" rotWithShape="0">
              <a:prstClr val="black">
                <a:alpha val="40000"/>
              </a:prstClr>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Звезда: 5 точек 7">
            <a:extLst>
              <a:ext uri="{FF2B5EF4-FFF2-40B4-BE49-F238E27FC236}">
                <a16:creationId xmlns:a16="http://schemas.microsoft.com/office/drawing/2014/main" id="{39A25D03-13CF-71DD-6373-EAB54830DAF1}"/>
              </a:ext>
            </a:extLst>
          </p:cNvPr>
          <p:cNvSpPr/>
          <p:nvPr/>
        </p:nvSpPr>
        <p:spPr>
          <a:xfrm rot="20149971">
            <a:off x="205839" y="-182438"/>
            <a:ext cx="3978234" cy="3653640"/>
          </a:xfrm>
          <a:prstGeom prst="star5">
            <a:avLst/>
          </a:prstGeom>
          <a:effectLst>
            <a:outerShdw blurRad="50800" dist="38100" dir="2700000" algn="tl" rotWithShape="0">
              <a:prstClr val="black">
                <a:alpha val="40000"/>
              </a:prstClr>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FD46E9AC-D2D8-D609-C2B8-BFE802843F7E}"/>
              </a:ext>
            </a:extLst>
          </p:cNvPr>
          <p:cNvSpPr>
            <a:spLocks noGrp="1"/>
          </p:cNvSpPr>
          <p:nvPr>
            <p:ph type="title"/>
          </p:nvPr>
        </p:nvSpPr>
        <p:spPr>
          <a:xfrm>
            <a:off x="242041" y="-1208355"/>
            <a:ext cx="11451195" cy="2852737"/>
          </a:xfrm>
        </p:spPr>
        <p:txBody>
          <a:bodyPr>
            <a:normAutofit/>
          </a:bodyPr>
          <a:lstStyle/>
          <a:p>
            <a:r>
              <a:rPr lang="ru-RU" sz="1600" dirty="0"/>
              <a:t>Помимо «импровизаторов» у ребят есть и другие проекты в которых они </a:t>
            </a:r>
            <a:r>
              <a:rPr lang="ru-RU" sz="1600" dirty="0" err="1"/>
              <a:t>учавствуют.Например:Тейбл</a:t>
            </a:r>
            <a:r>
              <a:rPr lang="ru-RU" sz="1600" dirty="0"/>
              <a:t> </a:t>
            </a:r>
            <a:r>
              <a:rPr lang="ru-RU" sz="1600" dirty="0" err="1"/>
              <a:t>тайм,громкий</a:t>
            </a:r>
            <a:r>
              <a:rPr lang="ru-RU" sz="1600" dirty="0"/>
              <a:t> </a:t>
            </a:r>
            <a:r>
              <a:rPr lang="ru-RU" sz="1600" dirty="0" err="1"/>
              <a:t>вопрос,истории,команды</a:t>
            </a:r>
            <a:r>
              <a:rPr lang="ru-RU" sz="1600" dirty="0"/>
              <a:t> и </a:t>
            </a:r>
            <a:r>
              <a:rPr lang="ru-RU" sz="1600" dirty="0" err="1"/>
              <a:t>т.д.В</a:t>
            </a:r>
            <a:r>
              <a:rPr lang="ru-RU" sz="1600" dirty="0"/>
              <a:t> основном эти проекты выходят на платформе «</a:t>
            </a:r>
            <a:r>
              <a:rPr lang="ru-RU" sz="1600" dirty="0" err="1"/>
              <a:t>импроком</a:t>
            </a:r>
            <a:r>
              <a:rPr lang="ru-RU" sz="1600" dirty="0"/>
              <a:t>» в </a:t>
            </a:r>
            <a:r>
              <a:rPr lang="en-US" sz="1600" dirty="0" err="1"/>
              <a:t>Youtube</a:t>
            </a:r>
            <a:r>
              <a:rPr lang="en-US" sz="1600" dirty="0"/>
              <a:t>.”</a:t>
            </a:r>
            <a:r>
              <a:rPr lang="ru-RU" sz="1600" dirty="0"/>
              <a:t> </a:t>
            </a:r>
            <a:r>
              <a:rPr lang="ru-RU" sz="1600" dirty="0" err="1"/>
              <a:t>Импроком</a:t>
            </a:r>
            <a:r>
              <a:rPr lang="ru-RU" sz="1600" dirty="0"/>
              <a:t> - это интернет-сообщество, где собираются любители импровизации. Там можно найти информацию о различных импровизационных шоу, посмотреть видео с выступлениями импровизаторов, а также пообщаться с другими фанатами этого жанра.</a:t>
            </a:r>
            <a:br>
              <a:rPr lang="ru-RU" sz="1600" dirty="0"/>
            </a:br>
            <a:r>
              <a:rPr lang="ru-RU" sz="1600" dirty="0"/>
              <a:t>Подростки смотрят “Импровизацию” потому что это интересное и смешное шоу, которое позволяет зрителям увидеть, как актеры и комики справляются с неожиданными ситуациями и вопросами.</a:t>
            </a:r>
          </a:p>
        </p:txBody>
      </p:sp>
      <p:sp>
        <p:nvSpPr>
          <p:cNvPr id="3" name="Текст 2">
            <a:extLst>
              <a:ext uri="{FF2B5EF4-FFF2-40B4-BE49-F238E27FC236}">
                <a16:creationId xmlns:a16="http://schemas.microsoft.com/office/drawing/2014/main" id="{FEB6B2FB-76B7-59FD-76B7-6E35BB12B1C1}"/>
              </a:ext>
            </a:extLst>
          </p:cNvPr>
          <p:cNvSpPr>
            <a:spLocks noGrp="1"/>
          </p:cNvSpPr>
          <p:nvPr>
            <p:ph type="body" idx="1"/>
          </p:nvPr>
        </p:nvSpPr>
        <p:spPr>
          <a:xfrm>
            <a:off x="1013938" y="4858637"/>
            <a:ext cx="10515600" cy="1500187"/>
          </a:xfrm>
        </p:spPr>
        <p:txBody>
          <a:bodyPr/>
          <a:lstStyle/>
          <a:p>
            <a:endParaRPr lang="ru-RU" dirty="0"/>
          </a:p>
        </p:txBody>
      </p:sp>
      <p:pic>
        <p:nvPicPr>
          <p:cNvPr id="12" name="Рисунок 11">
            <a:extLst>
              <a:ext uri="{FF2B5EF4-FFF2-40B4-BE49-F238E27FC236}">
                <a16:creationId xmlns:a16="http://schemas.microsoft.com/office/drawing/2014/main" id="{EADB0C04-067E-60BF-603F-B66F12C54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256" y="1665563"/>
            <a:ext cx="5224567" cy="2366039"/>
          </a:xfrm>
          <a:prstGeom prst="rect">
            <a:avLst/>
          </a:prstGeom>
        </p:spPr>
      </p:pic>
      <p:pic>
        <p:nvPicPr>
          <p:cNvPr id="14" name="Рисунок 13">
            <a:extLst>
              <a:ext uri="{FF2B5EF4-FFF2-40B4-BE49-F238E27FC236}">
                <a16:creationId xmlns:a16="http://schemas.microsoft.com/office/drawing/2014/main" id="{D5071AA2-8922-56B4-4BBD-0989BAC96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8808" y="1665563"/>
            <a:ext cx="4833257" cy="2366039"/>
          </a:xfrm>
          <a:prstGeom prst="rect">
            <a:avLst/>
          </a:prstGeom>
        </p:spPr>
      </p:pic>
      <p:pic>
        <p:nvPicPr>
          <p:cNvPr id="16" name="Рисунок 15">
            <a:extLst>
              <a:ext uri="{FF2B5EF4-FFF2-40B4-BE49-F238E27FC236}">
                <a16:creationId xmlns:a16="http://schemas.microsoft.com/office/drawing/2014/main" id="{7684BA90-81CA-11D1-A758-D08F59A5E3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256" y="4095749"/>
            <a:ext cx="5224567" cy="2327222"/>
          </a:xfrm>
          <a:prstGeom prst="rect">
            <a:avLst/>
          </a:prstGeom>
        </p:spPr>
      </p:pic>
      <p:pic>
        <p:nvPicPr>
          <p:cNvPr id="5" name="Рисунок 4">
            <a:extLst>
              <a:ext uri="{FF2B5EF4-FFF2-40B4-BE49-F238E27FC236}">
                <a16:creationId xmlns:a16="http://schemas.microsoft.com/office/drawing/2014/main" id="{306B286F-0412-1852-07EC-4537CD8E72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8807" y="4095749"/>
            <a:ext cx="4833257" cy="2327222"/>
          </a:xfrm>
          <a:prstGeom prst="rect">
            <a:avLst/>
          </a:prstGeom>
        </p:spPr>
      </p:pic>
    </p:spTree>
    <p:extLst>
      <p:ext uri="{BB962C8B-B14F-4D97-AF65-F5344CB8AC3E}">
        <p14:creationId xmlns:p14="http://schemas.microsoft.com/office/powerpoint/2010/main" val="1807359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fallOver"/>
      </p:transition>
    </mc:Choice>
    <mc:Fallback>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везда: 5 точек 6">
            <a:extLst>
              <a:ext uri="{FF2B5EF4-FFF2-40B4-BE49-F238E27FC236}">
                <a16:creationId xmlns:a16="http://schemas.microsoft.com/office/drawing/2014/main" id="{7BD54D43-9B2C-4DBD-B000-0A51DFC1EFE1}"/>
              </a:ext>
            </a:extLst>
          </p:cNvPr>
          <p:cNvSpPr/>
          <p:nvPr/>
        </p:nvSpPr>
        <p:spPr>
          <a:xfrm rot="1797014">
            <a:off x="364178" y="858112"/>
            <a:ext cx="3198420" cy="3005326"/>
          </a:xfrm>
          <a:prstGeom prst="star5">
            <a:avLst/>
          </a:prstGeom>
          <a:solidFill>
            <a:schemeClr val="accent1">
              <a:lumMod val="40000"/>
              <a:lumOff val="60000"/>
            </a:schemeClr>
          </a:solidFill>
          <a:ln>
            <a:solidFill>
              <a:schemeClr val="tx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Звезда: 5 точек 5">
            <a:extLst>
              <a:ext uri="{FF2B5EF4-FFF2-40B4-BE49-F238E27FC236}">
                <a16:creationId xmlns:a16="http://schemas.microsoft.com/office/drawing/2014/main" id="{5E2BB1B7-6CA2-3D3C-8D44-3AEF90FDB797}"/>
              </a:ext>
            </a:extLst>
          </p:cNvPr>
          <p:cNvSpPr/>
          <p:nvPr/>
        </p:nvSpPr>
        <p:spPr>
          <a:xfrm rot="20593194">
            <a:off x="6784157" y="-15836"/>
            <a:ext cx="4821959" cy="5478483"/>
          </a:xfrm>
          <a:prstGeom prst="star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D13F0608-59B6-A7DE-C2CF-B6F107B42FB4}"/>
              </a:ext>
            </a:extLst>
          </p:cNvPr>
          <p:cNvSpPr>
            <a:spLocks noGrp="1"/>
          </p:cNvSpPr>
          <p:nvPr>
            <p:ph type="title"/>
          </p:nvPr>
        </p:nvSpPr>
        <p:spPr>
          <a:xfrm>
            <a:off x="2375642" y="-1710356"/>
            <a:ext cx="10515600" cy="2852737"/>
          </a:xfrm>
        </p:spPr>
        <p:txBody>
          <a:bodyPr/>
          <a:lstStyle/>
          <a:p>
            <a:r>
              <a:rPr lang="ru-RU" dirty="0"/>
              <a:t>Последний день…</a:t>
            </a:r>
          </a:p>
        </p:txBody>
      </p:sp>
      <p:sp>
        <p:nvSpPr>
          <p:cNvPr id="3" name="Текст 2">
            <a:extLst>
              <a:ext uri="{FF2B5EF4-FFF2-40B4-BE49-F238E27FC236}">
                <a16:creationId xmlns:a16="http://schemas.microsoft.com/office/drawing/2014/main" id="{C3B4FBA9-48A0-2AAA-5C0C-A145936808B5}"/>
              </a:ext>
            </a:extLst>
          </p:cNvPr>
          <p:cNvSpPr>
            <a:spLocks noGrp="1"/>
          </p:cNvSpPr>
          <p:nvPr>
            <p:ph type="body" idx="1"/>
          </p:nvPr>
        </p:nvSpPr>
        <p:spPr>
          <a:xfrm>
            <a:off x="170213" y="872485"/>
            <a:ext cx="11325101" cy="2278433"/>
          </a:xfrm>
        </p:spPr>
        <p:txBody>
          <a:bodyPr>
            <a:normAutofit fontScale="25000" lnSpcReduction="20000"/>
          </a:bodyPr>
          <a:lstStyle/>
          <a:p>
            <a:pPr algn="l"/>
            <a:r>
              <a:rPr lang="ru-RU" sz="5600" b="1" i="0" dirty="0">
                <a:solidFill>
                  <a:srgbClr val="000000"/>
                </a:solidFill>
                <a:effectLst/>
                <a:latin typeface="Arial" panose="020B0604020202020204" pitchFamily="34" charset="0"/>
              </a:rPr>
              <a:t>Закрытие на ТНТ</a:t>
            </a:r>
          </a:p>
          <a:p>
            <a:pPr algn="l"/>
            <a:r>
              <a:rPr lang="ru-RU" sz="5600" b="0" i="0" dirty="0">
                <a:solidFill>
                  <a:srgbClr val="202122"/>
                </a:solidFill>
                <a:effectLst/>
                <a:latin typeface="Arial" panose="020B0604020202020204" pitchFamily="34" charset="0"/>
              </a:rPr>
              <a:t>Летом </a:t>
            </a:r>
            <a:r>
              <a:rPr lang="ru-RU" sz="5600" b="0" i="0" u="none" strike="noStrike" dirty="0">
                <a:solidFill>
                  <a:srgbClr val="0645AD"/>
                </a:solidFill>
                <a:effectLst/>
                <a:latin typeface="Arial" panose="020B0604020202020204" pitchFamily="34" charset="0"/>
                <a:hlinkClick r:id="rId2" tooltip="2022 год"/>
              </a:rPr>
              <a:t>2022 года</a:t>
            </a:r>
            <a:r>
              <a:rPr lang="ru-RU" sz="5600" b="0" i="0" dirty="0">
                <a:solidFill>
                  <a:srgbClr val="202122"/>
                </a:solidFill>
                <a:effectLst/>
                <a:latin typeface="Arial" panose="020B0604020202020204" pitchFamily="34" charset="0"/>
              </a:rPr>
              <a:t> (предположительно в августе) съёмки шоу были перенесены на неопределённый срок. В интервью Карену Адамяну комики рассказали, что за несколько дней до записи очередного пула выпусков администраторам сказали не покупать билеты из Санкт-Петербурга до Москвы для Арсения Попова. </a:t>
            </a:r>
          </a:p>
          <a:p>
            <a:pPr algn="l"/>
            <a:r>
              <a:rPr lang="ru-RU" sz="5600" b="0" i="0" dirty="0">
                <a:solidFill>
                  <a:srgbClr val="202122"/>
                </a:solidFill>
                <a:effectLst/>
                <a:latin typeface="Arial" panose="020B0604020202020204" pitchFamily="34" charset="0"/>
              </a:rPr>
              <a:t>27 октября проект </a:t>
            </a:r>
            <a:r>
              <a:rPr lang="ru-RU" sz="5600" b="0" i="0" u="none" strike="noStrike" dirty="0" err="1">
                <a:solidFill>
                  <a:srgbClr val="0645AD"/>
                </a:solidFill>
                <a:effectLst/>
                <a:latin typeface="Arial" panose="020B0604020202020204" pitchFamily="34" charset="0"/>
                <a:hlinkClick r:id="rId3" tooltip="Baza"/>
              </a:rPr>
              <a:t>Baza</a:t>
            </a:r>
            <a:r>
              <a:rPr lang="ru-RU" sz="5600" b="0" i="0" dirty="0">
                <a:solidFill>
                  <a:srgbClr val="202122"/>
                </a:solidFill>
                <a:effectLst/>
                <a:latin typeface="Arial" panose="020B0604020202020204" pitchFamily="34" charset="0"/>
              </a:rPr>
              <a:t> со ссылкой на свои источники сообщил, что съёмки нескольких шоу ТНТ — «Импровизация», «Импровизация. Команды», «Где логика?» и «Двое на миллион» — приостановлены. По версии источников, после прихода на канал директора </a:t>
            </a:r>
            <a:r>
              <a:rPr lang="ru-RU" sz="5600" b="0" i="0" u="none" strike="noStrike" dirty="0">
                <a:solidFill>
                  <a:srgbClr val="0645AD"/>
                </a:solidFill>
                <a:effectLst/>
                <a:latin typeface="Arial" panose="020B0604020202020204" pitchFamily="34" charset="0"/>
                <a:hlinkClick r:id="rId4" tooltip="Канделаки, Тина"/>
              </a:rPr>
              <a:t>Тины Канделаки</a:t>
            </a:r>
            <a:r>
              <a:rPr lang="ru-RU" sz="5600" b="0" i="0" dirty="0">
                <a:solidFill>
                  <a:srgbClr val="202122"/>
                </a:solidFill>
                <a:effectLst/>
                <a:latin typeface="Arial" panose="020B0604020202020204" pitchFamily="34" charset="0"/>
              </a:rPr>
              <a:t> ТНТ решил «выпускать больше сериалов».</a:t>
            </a:r>
          </a:p>
          <a:p>
            <a:pPr algn="l"/>
            <a:r>
              <a:rPr lang="ru-RU" sz="5600" b="0" i="0" dirty="0">
                <a:solidFill>
                  <a:srgbClr val="202122"/>
                </a:solidFill>
                <a:effectLst/>
                <a:latin typeface="Arial" panose="020B0604020202020204" pitchFamily="34" charset="0"/>
              </a:rPr>
              <a:t>5 декабря участники шоу записали видеоролик, в котором объявили о его закрытии. 7 декабря ТНТ и Тина Канделаки объявили в </a:t>
            </a:r>
            <a:r>
              <a:rPr lang="ru-RU" sz="5600" b="0" i="0" dirty="0" err="1">
                <a:solidFill>
                  <a:srgbClr val="202122"/>
                </a:solidFill>
                <a:effectLst/>
                <a:latin typeface="Arial" panose="020B0604020202020204" pitchFamily="34" charset="0"/>
              </a:rPr>
              <a:t>соцсе</a:t>
            </a:r>
            <a:r>
              <a:rPr lang="ru-RU" sz="5600" b="0" i="0" dirty="0">
                <a:solidFill>
                  <a:srgbClr val="202122"/>
                </a:solidFill>
                <a:effectLst/>
                <a:latin typeface="Arial" panose="020B0604020202020204" pitchFamily="34" charset="0"/>
              </a:rPr>
              <a:t>, что шоу вернётся в эфир, если на </a:t>
            </a:r>
            <a:r>
              <a:rPr lang="ru-RU" sz="5600" b="0" i="0" u="none" strike="noStrike" dirty="0" err="1">
                <a:solidFill>
                  <a:srgbClr val="0645AD"/>
                </a:solidFill>
                <a:effectLst/>
                <a:latin typeface="Arial" panose="020B0604020202020204" pitchFamily="34" charset="0"/>
                <a:hlinkClick r:id="rId5" tooltip="Rutube"/>
              </a:rPr>
              <a:t>рутьюб</a:t>
            </a:r>
            <a:r>
              <a:rPr lang="ru-RU" sz="5600" b="0" i="0" dirty="0">
                <a:solidFill>
                  <a:srgbClr val="202122"/>
                </a:solidFill>
                <a:effectLst/>
                <a:latin typeface="Arial" panose="020B0604020202020204" pitchFamily="34" charset="0"/>
              </a:rPr>
              <a:t>-канале «Импровизации» до конца 2022 года наберётся 1 миллион подписчиков (на тот день их было 140 тысяч). На следующий день в телеграм-каналах шоу и всех актёров был опубликован кадр из заставки программы с подписью «ТНТ, пока!»</a:t>
            </a:r>
          </a:p>
          <a:p>
            <a:endParaRPr lang="ru-RU" dirty="0">
              <a:solidFill>
                <a:schemeClr val="tx2">
                  <a:lumMod val="40000"/>
                  <a:lumOff val="60000"/>
                </a:schemeClr>
              </a:solidFill>
            </a:endParaRPr>
          </a:p>
        </p:txBody>
      </p:sp>
      <p:pic>
        <p:nvPicPr>
          <p:cNvPr id="5" name="Рисунок 4">
            <a:extLst>
              <a:ext uri="{FF2B5EF4-FFF2-40B4-BE49-F238E27FC236}">
                <a16:creationId xmlns:a16="http://schemas.microsoft.com/office/drawing/2014/main" id="{4BC30F63-B765-F900-2B58-2E6DD392CF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4215" y="3268951"/>
            <a:ext cx="6877095" cy="3428732"/>
          </a:xfrm>
          <a:prstGeom prst="rect">
            <a:avLst/>
          </a:prstGeom>
        </p:spPr>
      </p:pic>
    </p:spTree>
    <p:extLst>
      <p:ext uri="{BB962C8B-B14F-4D97-AF65-F5344CB8AC3E}">
        <p14:creationId xmlns:p14="http://schemas.microsoft.com/office/powerpoint/2010/main" val="33199841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fracture"/>
      </p:transition>
    </mc:Choice>
    <mc:Fallback>
      <p:transition spd="slow" advClick="0">
        <p:fade/>
      </p:transition>
    </mc:Fallback>
  </mc:AlternateContent>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1207</Words>
  <Application>Microsoft Office PowerPoint</Application>
  <PresentationFormat>Широкоэкранный</PresentationFormat>
  <Paragraphs>18</Paragraphs>
  <Slides>6</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6</vt:i4>
      </vt:variant>
    </vt:vector>
  </HeadingPairs>
  <TitlesOfParts>
    <vt:vector size="12" baseType="lpstr">
      <vt:lpstr>Arial</vt:lpstr>
      <vt:lpstr>Arial Black</vt:lpstr>
      <vt:lpstr>Calibri</vt:lpstr>
      <vt:lpstr>Calibri Light</vt:lpstr>
      <vt:lpstr>open sans</vt:lpstr>
      <vt:lpstr>Тема Office</vt:lpstr>
      <vt:lpstr>Импровизаторы </vt:lpstr>
      <vt:lpstr>«Импровизаторы» — российское еженедельное телевизионное шоу, построено на импровизационных играх, которые артисты разыгрывают без подготовки, основываясь только на тех данных, которые они получают от ведущего или гостей программы. Премьера шоу состоялась на телеканале ТНТ под названием «Импровизация». Шоу выходило с 5 февраля 2016 по 6 апреля 2023 года. С 16 марта 2023 года шоу выходит на СТС. </vt:lpstr>
      <vt:lpstr>Арсений Попов-Родился 20 марта 1983 года в городе Омск[2] в семье инженеров Сергея и Татьяны Поповых[3]. По окончании общеобразовательной школы по настоянию родителей поступил в Омский государственный университет имени Ф. М. Достоевского на экономический факультет[2][3], однако, проучившись там совсем короткий промежуток времени, понял, что хочет быть актёром, и поступил в этот же университет на факультет культуры и искусств[4]. В 2006 году окончил курс Вадима Станиславовича Решетникова и получил диплом по специальности «Артист драматического театра и кино». После окончания университета Арсений работал в Драматическом Лицейском театре[5], а также ведущим на телевидении в Омске[6]. В то время в Омск из Улан-Удэ переехал Театр пластической драмы «ЧелоВЕК», к которому присоединился Арсений, что в результате привело к переезду в Санкт-Петербург в 2007 году[7]. В это время он пытается начать карьеру в кино и снимается в эпизодической роли в сериале «Литейный», а также в одном из эпизодов мелодрамы «Жена по контракту»[8]. </vt:lpstr>
      <vt:lpstr>     ГАЛЕРЕЯ </vt:lpstr>
      <vt:lpstr>Помимо «импровизаторов» у ребят есть и другие проекты в которых они учавствуют.Например:Тейбл тайм,громкий вопрос,истории,команды и т.д.В основном эти проекты выходят на платформе «импроком» в Youtube.” Импроком - это интернет-сообщество, где собираются любители импровизации. Там можно найти информацию о различных импровизационных шоу, посмотреть видео с выступлениями импровизаторов, а также пообщаться с другими фанатами этого жанра. Подростки смотрят “Импровизацию” потому что это интересное и смешное шоу, которое позволяет зрителям увидеть, как актеры и комики справляются с неожиданными ситуациями и вопросами.</vt:lpstr>
      <vt:lpstr>Последний день…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Импровизаторы </dc:title>
  <dc:creator>User</dc:creator>
  <cp:lastModifiedBy>User</cp:lastModifiedBy>
  <cp:revision>4</cp:revision>
  <dcterms:created xsi:type="dcterms:W3CDTF">2023-12-15T15:48:26Z</dcterms:created>
  <dcterms:modified xsi:type="dcterms:W3CDTF">2023-12-25T15:19:58Z</dcterms:modified>
</cp:coreProperties>
</file>